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2" r:id="rId2"/>
    <p:sldId id="256" r:id="rId3"/>
    <p:sldId id="263" r:id="rId4"/>
    <p:sldId id="260" r:id="rId5"/>
    <p:sldId id="261" r:id="rId6"/>
    <p:sldId id="257" r:id="rId7"/>
    <p:sldId id="258" r:id="rId8"/>
    <p:sldId id="259" r:id="rId9"/>
    <p:sldId id="264" r:id="rId10"/>
    <p:sldId id="265" r:id="rId11"/>
    <p:sldId id="268" r:id="rId12"/>
    <p:sldId id="266" r:id="rId13"/>
    <p:sldId id="267" r:id="rId1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20" d="100"/>
          <a:sy n="120" d="100"/>
        </p:scale>
        <p:origin x="174" y="108"/>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4B61D-F47E-4FBD-B6B2-E04757E499CB}" type="datetimeFigureOut">
              <a:rPr lang="da-DK" smtClean="0"/>
              <a:t>31-05-2022</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BC7624-72E4-4A82-A68F-9D0069F4DE72}" type="slidenum">
              <a:rPr lang="da-DK" smtClean="0"/>
              <a:t>‹nr.›</a:t>
            </a:fld>
            <a:endParaRPr lang="da-DK"/>
          </a:p>
        </p:txBody>
      </p:sp>
    </p:spTree>
    <p:extLst>
      <p:ext uri="{BB962C8B-B14F-4D97-AF65-F5344CB8AC3E}">
        <p14:creationId xmlns:p14="http://schemas.microsoft.com/office/powerpoint/2010/main" val="3664744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FBC7624-72E4-4A82-A68F-9D0069F4DE72}" type="slidenum">
              <a:rPr lang="da-DK" smtClean="0"/>
              <a:t>1</a:t>
            </a:fld>
            <a:endParaRPr lang="da-DK"/>
          </a:p>
        </p:txBody>
      </p:sp>
    </p:spTree>
    <p:extLst>
      <p:ext uri="{BB962C8B-B14F-4D97-AF65-F5344CB8AC3E}">
        <p14:creationId xmlns:p14="http://schemas.microsoft.com/office/powerpoint/2010/main" val="31396475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aseline="0" dirty="0"/>
          </a:p>
        </p:txBody>
      </p:sp>
      <p:sp>
        <p:nvSpPr>
          <p:cNvPr id="4" name="Pladsholder til slidenummer 3"/>
          <p:cNvSpPr>
            <a:spLocks noGrp="1"/>
          </p:cNvSpPr>
          <p:nvPr>
            <p:ph type="sldNum" sz="quarter" idx="10"/>
          </p:nvPr>
        </p:nvSpPr>
        <p:spPr/>
        <p:txBody>
          <a:bodyPr/>
          <a:lstStyle/>
          <a:p>
            <a:fld id="{AFBC7624-72E4-4A82-A68F-9D0069F4DE72}" type="slidenum">
              <a:rPr lang="da-DK" smtClean="0"/>
              <a:t>12</a:t>
            </a:fld>
            <a:endParaRPr lang="da-DK"/>
          </a:p>
        </p:txBody>
      </p:sp>
    </p:spTree>
    <p:extLst>
      <p:ext uri="{BB962C8B-B14F-4D97-AF65-F5344CB8AC3E}">
        <p14:creationId xmlns:p14="http://schemas.microsoft.com/office/powerpoint/2010/main" val="604462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aseline="0" dirty="0"/>
          </a:p>
        </p:txBody>
      </p:sp>
      <p:sp>
        <p:nvSpPr>
          <p:cNvPr id="4" name="Pladsholder til slidenummer 3"/>
          <p:cNvSpPr>
            <a:spLocks noGrp="1"/>
          </p:cNvSpPr>
          <p:nvPr>
            <p:ph type="sldNum" sz="quarter" idx="10"/>
          </p:nvPr>
        </p:nvSpPr>
        <p:spPr/>
        <p:txBody>
          <a:bodyPr/>
          <a:lstStyle/>
          <a:p>
            <a:fld id="{AFBC7624-72E4-4A82-A68F-9D0069F4DE72}" type="slidenum">
              <a:rPr lang="da-DK" smtClean="0"/>
              <a:t>13</a:t>
            </a:fld>
            <a:endParaRPr lang="da-DK"/>
          </a:p>
        </p:txBody>
      </p:sp>
    </p:spTree>
    <p:extLst>
      <p:ext uri="{BB962C8B-B14F-4D97-AF65-F5344CB8AC3E}">
        <p14:creationId xmlns:p14="http://schemas.microsoft.com/office/powerpoint/2010/main" val="1278958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FBC7624-72E4-4A82-A68F-9D0069F4DE72}" type="slidenum">
              <a:rPr lang="da-DK" smtClean="0"/>
              <a:t>2</a:t>
            </a:fld>
            <a:endParaRPr lang="da-DK"/>
          </a:p>
        </p:txBody>
      </p:sp>
    </p:spTree>
    <p:extLst>
      <p:ext uri="{BB962C8B-B14F-4D97-AF65-F5344CB8AC3E}">
        <p14:creationId xmlns:p14="http://schemas.microsoft.com/office/powerpoint/2010/main" val="2532743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FBC7624-72E4-4A82-A68F-9D0069F4DE72}" type="slidenum">
              <a:rPr lang="da-DK" smtClean="0"/>
              <a:t>3</a:t>
            </a:fld>
            <a:endParaRPr lang="da-DK"/>
          </a:p>
        </p:txBody>
      </p:sp>
    </p:spTree>
    <p:extLst>
      <p:ext uri="{BB962C8B-B14F-4D97-AF65-F5344CB8AC3E}">
        <p14:creationId xmlns:p14="http://schemas.microsoft.com/office/powerpoint/2010/main" val="2685252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FBC7624-72E4-4A82-A68F-9D0069F4DE72}" type="slidenum">
              <a:rPr lang="da-DK" smtClean="0"/>
              <a:t>4</a:t>
            </a:fld>
            <a:endParaRPr lang="da-DK"/>
          </a:p>
        </p:txBody>
      </p:sp>
    </p:spTree>
    <p:extLst>
      <p:ext uri="{BB962C8B-B14F-4D97-AF65-F5344CB8AC3E}">
        <p14:creationId xmlns:p14="http://schemas.microsoft.com/office/powerpoint/2010/main" val="355703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AFBC7624-72E4-4A82-A68F-9D0069F4DE72}" type="slidenum">
              <a:rPr lang="da-DK" smtClean="0"/>
              <a:t>5</a:t>
            </a:fld>
            <a:endParaRPr lang="da-DK"/>
          </a:p>
        </p:txBody>
      </p:sp>
    </p:spTree>
    <p:extLst>
      <p:ext uri="{BB962C8B-B14F-4D97-AF65-F5344CB8AC3E}">
        <p14:creationId xmlns:p14="http://schemas.microsoft.com/office/powerpoint/2010/main" val="3348389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AFBC7624-72E4-4A82-A68F-9D0069F4DE72}" type="slidenum">
              <a:rPr lang="da-DK" smtClean="0"/>
              <a:t>6</a:t>
            </a:fld>
            <a:endParaRPr lang="da-DK"/>
          </a:p>
        </p:txBody>
      </p:sp>
    </p:spTree>
    <p:extLst>
      <p:ext uri="{BB962C8B-B14F-4D97-AF65-F5344CB8AC3E}">
        <p14:creationId xmlns:p14="http://schemas.microsoft.com/office/powerpoint/2010/main" val="2753761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aseline="0" dirty="0"/>
          </a:p>
        </p:txBody>
      </p:sp>
      <p:sp>
        <p:nvSpPr>
          <p:cNvPr id="4" name="Pladsholder til slidenummer 3"/>
          <p:cNvSpPr>
            <a:spLocks noGrp="1"/>
          </p:cNvSpPr>
          <p:nvPr>
            <p:ph type="sldNum" sz="quarter" idx="10"/>
          </p:nvPr>
        </p:nvSpPr>
        <p:spPr/>
        <p:txBody>
          <a:bodyPr/>
          <a:lstStyle/>
          <a:p>
            <a:fld id="{AFBC7624-72E4-4A82-A68F-9D0069F4DE72}" type="slidenum">
              <a:rPr lang="da-DK" smtClean="0"/>
              <a:t>9</a:t>
            </a:fld>
            <a:endParaRPr lang="da-DK"/>
          </a:p>
        </p:txBody>
      </p:sp>
    </p:spTree>
    <p:extLst>
      <p:ext uri="{BB962C8B-B14F-4D97-AF65-F5344CB8AC3E}">
        <p14:creationId xmlns:p14="http://schemas.microsoft.com/office/powerpoint/2010/main" val="1768410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aseline="0" dirty="0"/>
          </a:p>
          <a:p>
            <a:endParaRPr lang="da-DK" baseline="0" dirty="0"/>
          </a:p>
          <a:p>
            <a:r>
              <a:rPr lang="da-DK" baseline="0" dirty="0"/>
              <a:t>Det drejer sig derfor om at italesætte det narrativ, som understøtter den etik, der ønskes i det enkelte område.  Hvis man ledelsesmæssigt hele tiden går og siger, at vores medlemmer kun tænker på sig selv og hvad der er det rigtige for at vinde en konkurrence bliver det jo </a:t>
            </a:r>
            <a:r>
              <a:rPr lang="da-DK" baseline="0" dirty="0" err="1"/>
              <a:t>narrativet</a:t>
            </a:r>
            <a:r>
              <a:rPr lang="da-DK" baseline="0" dirty="0"/>
              <a:t>. Hvis </a:t>
            </a:r>
            <a:r>
              <a:rPr lang="da-DK" baseline="0" dirty="0" err="1"/>
              <a:t>narrativet</a:t>
            </a:r>
            <a:r>
              <a:rPr lang="da-DK" baseline="0" dirty="0"/>
              <a:t> i stedet er, at vores formål er at skabe et godt miljø med træning og rar social adfærd, hvor vi giver rum og plads til forskelligheder – bliver det jo et noget andet narrativ og nogle helt andre etiske regler, man kan opstille.</a:t>
            </a:r>
            <a:endParaRPr lang="da-DK" dirty="0"/>
          </a:p>
        </p:txBody>
      </p:sp>
      <p:sp>
        <p:nvSpPr>
          <p:cNvPr id="4" name="Pladsholder til slidenummer 3"/>
          <p:cNvSpPr>
            <a:spLocks noGrp="1"/>
          </p:cNvSpPr>
          <p:nvPr>
            <p:ph type="sldNum" sz="quarter" idx="10"/>
          </p:nvPr>
        </p:nvSpPr>
        <p:spPr/>
        <p:txBody>
          <a:bodyPr/>
          <a:lstStyle/>
          <a:p>
            <a:fld id="{AFBC7624-72E4-4A82-A68F-9D0069F4DE72}" type="slidenum">
              <a:rPr lang="da-DK" smtClean="0"/>
              <a:t>10</a:t>
            </a:fld>
            <a:endParaRPr lang="da-DK"/>
          </a:p>
        </p:txBody>
      </p:sp>
    </p:spTree>
    <p:extLst>
      <p:ext uri="{BB962C8B-B14F-4D97-AF65-F5344CB8AC3E}">
        <p14:creationId xmlns:p14="http://schemas.microsoft.com/office/powerpoint/2010/main" val="736171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aseline="0" dirty="0"/>
          </a:p>
        </p:txBody>
      </p:sp>
      <p:sp>
        <p:nvSpPr>
          <p:cNvPr id="4" name="Pladsholder til slidenummer 3"/>
          <p:cNvSpPr>
            <a:spLocks noGrp="1"/>
          </p:cNvSpPr>
          <p:nvPr>
            <p:ph type="sldNum" sz="quarter" idx="10"/>
          </p:nvPr>
        </p:nvSpPr>
        <p:spPr/>
        <p:txBody>
          <a:bodyPr/>
          <a:lstStyle/>
          <a:p>
            <a:fld id="{AFBC7624-72E4-4A82-A68F-9D0069F4DE72}" type="slidenum">
              <a:rPr lang="da-DK" smtClean="0"/>
              <a:t>11</a:t>
            </a:fld>
            <a:endParaRPr lang="da-DK"/>
          </a:p>
        </p:txBody>
      </p:sp>
    </p:spTree>
    <p:extLst>
      <p:ext uri="{BB962C8B-B14F-4D97-AF65-F5344CB8AC3E}">
        <p14:creationId xmlns:p14="http://schemas.microsoft.com/office/powerpoint/2010/main" val="3675978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D59A9C1B-4C12-494C-A8EB-0E410C2CD959}" type="datetimeFigureOut">
              <a:rPr lang="da-DK" smtClean="0"/>
              <a:t>31-05-2022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8958EA41-67C1-4EE7-9506-7F2A15A54364}" type="slidenum">
              <a:rPr lang="da-DK" smtClean="0"/>
              <a:t>‹nr.›</a:t>
            </a:fld>
            <a:endParaRPr lang="da-DK"/>
          </a:p>
        </p:txBody>
      </p:sp>
    </p:spTree>
    <p:extLst>
      <p:ext uri="{BB962C8B-B14F-4D97-AF65-F5344CB8AC3E}">
        <p14:creationId xmlns:p14="http://schemas.microsoft.com/office/powerpoint/2010/main" val="76587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D59A9C1B-4C12-494C-A8EB-0E410C2CD959}" type="datetimeFigureOut">
              <a:rPr lang="da-DK" smtClean="0"/>
              <a:t>31-05-2022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8958EA41-67C1-4EE7-9506-7F2A15A54364}" type="slidenum">
              <a:rPr lang="da-DK" smtClean="0"/>
              <a:t>‹nr.›</a:t>
            </a:fld>
            <a:endParaRPr lang="da-DK"/>
          </a:p>
        </p:txBody>
      </p:sp>
    </p:spTree>
    <p:extLst>
      <p:ext uri="{BB962C8B-B14F-4D97-AF65-F5344CB8AC3E}">
        <p14:creationId xmlns:p14="http://schemas.microsoft.com/office/powerpoint/2010/main" val="1117051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D59A9C1B-4C12-494C-A8EB-0E410C2CD959}" type="datetimeFigureOut">
              <a:rPr lang="da-DK" smtClean="0"/>
              <a:t>31-05-2022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8958EA41-67C1-4EE7-9506-7F2A15A54364}" type="slidenum">
              <a:rPr lang="da-DK" smtClean="0"/>
              <a:t>‹nr.›</a:t>
            </a:fld>
            <a:endParaRPr lang="da-DK"/>
          </a:p>
        </p:txBody>
      </p:sp>
    </p:spTree>
    <p:extLst>
      <p:ext uri="{BB962C8B-B14F-4D97-AF65-F5344CB8AC3E}">
        <p14:creationId xmlns:p14="http://schemas.microsoft.com/office/powerpoint/2010/main" val="288666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D59A9C1B-4C12-494C-A8EB-0E410C2CD959}" type="datetimeFigureOut">
              <a:rPr lang="da-DK" smtClean="0"/>
              <a:t>31-05-2022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8958EA41-67C1-4EE7-9506-7F2A15A54364}" type="slidenum">
              <a:rPr lang="da-DK" smtClean="0"/>
              <a:t>‹nr.›</a:t>
            </a:fld>
            <a:endParaRPr lang="da-DK"/>
          </a:p>
        </p:txBody>
      </p:sp>
    </p:spTree>
    <p:extLst>
      <p:ext uri="{BB962C8B-B14F-4D97-AF65-F5344CB8AC3E}">
        <p14:creationId xmlns:p14="http://schemas.microsoft.com/office/powerpoint/2010/main" val="3442836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a:t>Klik for at redigere i master</a:t>
            </a:r>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typografien i masterens</a:t>
            </a:r>
          </a:p>
        </p:txBody>
      </p:sp>
      <p:sp>
        <p:nvSpPr>
          <p:cNvPr id="4" name="Pladsholder til dato 3"/>
          <p:cNvSpPr>
            <a:spLocks noGrp="1"/>
          </p:cNvSpPr>
          <p:nvPr>
            <p:ph type="dt" sz="half" idx="10"/>
          </p:nvPr>
        </p:nvSpPr>
        <p:spPr/>
        <p:txBody>
          <a:bodyPr/>
          <a:lstStyle/>
          <a:p>
            <a:fld id="{D59A9C1B-4C12-494C-A8EB-0E410C2CD959}" type="datetimeFigureOut">
              <a:rPr lang="da-DK" smtClean="0"/>
              <a:t>31-05-2022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8958EA41-67C1-4EE7-9506-7F2A15A54364}" type="slidenum">
              <a:rPr lang="da-DK" smtClean="0"/>
              <a:t>‹nr.›</a:t>
            </a:fld>
            <a:endParaRPr lang="da-DK"/>
          </a:p>
        </p:txBody>
      </p:sp>
    </p:spTree>
    <p:extLst>
      <p:ext uri="{BB962C8B-B14F-4D97-AF65-F5344CB8AC3E}">
        <p14:creationId xmlns:p14="http://schemas.microsoft.com/office/powerpoint/2010/main" val="3233884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838200" y="1825625"/>
            <a:ext cx="5181600" cy="435133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6172200" y="1825625"/>
            <a:ext cx="5181600" cy="435133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D59A9C1B-4C12-494C-A8EB-0E410C2CD959}" type="datetimeFigureOut">
              <a:rPr lang="da-DK" smtClean="0"/>
              <a:t>31-05-2022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8958EA41-67C1-4EE7-9506-7F2A15A54364}" type="slidenum">
              <a:rPr lang="da-DK" smtClean="0"/>
              <a:t>‹nr.›</a:t>
            </a:fld>
            <a:endParaRPr lang="da-DK"/>
          </a:p>
        </p:txBody>
      </p:sp>
    </p:spTree>
    <p:extLst>
      <p:ext uri="{BB962C8B-B14F-4D97-AF65-F5344CB8AC3E}">
        <p14:creationId xmlns:p14="http://schemas.microsoft.com/office/powerpoint/2010/main" val="1290076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i master</a:t>
            </a:r>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D59A9C1B-4C12-494C-A8EB-0E410C2CD959}" type="datetimeFigureOut">
              <a:rPr lang="da-DK" smtClean="0"/>
              <a:t>31-05-2022</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8958EA41-67C1-4EE7-9506-7F2A15A54364}" type="slidenum">
              <a:rPr lang="da-DK" smtClean="0"/>
              <a:t>‹nr.›</a:t>
            </a:fld>
            <a:endParaRPr lang="da-DK"/>
          </a:p>
        </p:txBody>
      </p:sp>
    </p:spTree>
    <p:extLst>
      <p:ext uri="{BB962C8B-B14F-4D97-AF65-F5344CB8AC3E}">
        <p14:creationId xmlns:p14="http://schemas.microsoft.com/office/powerpoint/2010/main" val="2796044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D59A9C1B-4C12-494C-A8EB-0E410C2CD959}" type="datetimeFigureOut">
              <a:rPr lang="da-DK" smtClean="0"/>
              <a:t>31-05-2022</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8958EA41-67C1-4EE7-9506-7F2A15A54364}" type="slidenum">
              <a:rPr lang="da-DK" smtClean="0"/>
              <a:t>‹nr.›</a:t>
            </a:fld>
            <a:endParaRPr lang="da-DK"/>
          </a:p>
        </p:txBody>
      </p:sp>
    </p:spTree>
    <p:extLst>
      <p:ext uri="{BB962C8B-B14F-4D97-AF65-F5344CB8AC3E}">
        <p14:creationId xmlns:p14="http://schemas.microsoft.com/office/powerpoint/2010/main" val="3625788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D59A9C1B-4C12-494C-A8EB-0E410C2CD959}" type="datetimeFigureOut">
              <a:rPr lang="da-DK" smtClean="0"/>
              <a:t>31-05-2022</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8958EA41-67C1-4EE7-9506-7F2A15A54364}" type="slidenum">
              <a:rPr lang="da-DK" smtClean="0"/>
              <a:t>‹nr.›</a:t>
            </a:fld>
            <a:endParaRPr lang="da-DK"/>
          </a:p>
        </p:txBody>
      </p:sp>
    </p:spTree>
    <p:extLst>
      <p:ext uri="{BB962C8B-B14F-4D97-AF65-F5344CB8AC3E}">
        <p14:creationId xmlns:p14="http://schemas.microsoft.com/office/powerpoint/2010/main" val="1951538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5" name="Pladsholder til dato 4"/>
          <p:cNvSpPr>
            <a:spLocks noGrp="1"/>
          </p:cNvSpPr>
          <p:nvPr>
            <p:ph type="dt" sz="half" idx="10"/>
          </p:nvPr>
        </p:nvSpPr>
        <p:spPr/>
        <p:txBody>
          <a:bodyPr/>
          <a:lstStyle/>
          <a:p>
            <a:fld id="{D59A9C1B-4C12-494C-A8EB-0E410C2CD959}" type="datetimeFigureOut">
              <a:rPr lang="da-DK" smtClean="0"/>
              <a:t>31-05-2022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8958EA41-67C1-4EE7-9506-7F2A15A54364}" type="slidenum">
              <a:rPr lang="da-DK" smtClean="0"/>
              <a:t>‹nr.›</a:t>
            </a:fld>
            <a:endParaRPr lang="da-DK"/>
          </a:p>
        </p:txBody>
      </p:sp>
    </p:spTree>
    <p:extLst>
      <p:ext uri="{BB962C8B-B14F-4D97-AF65-F5344CB8AC3E}">
        <p14:creationId xmlns:p14="http://schemas.microsoft.com/office/powerpoint/2010/main" val="3236922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5" name="Pladsholder til dato 4"/>
          <p:cNvSpPr>
            <a:spLocks noGrp="1"/>
          </p:cNvSpPr>
          <p:nvPr>
            <p:ph type="dt" sz="half" idx="10"/>
          </p:nvPr>
        </p:nvSpPr>
        <p:spPr/>
        <p:txBody>
          <a:bodyPr/>
          <a:lstStyle/>
          <a:p>
            <a:fld id="{D59A9C1B-4C12-494C-A8EB-0E410C2CD959}" type="datetimeFigureOut">
              <a:rPr lang="da-DK" smtClean="0"/>
              <a:t>31-05-2022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8958EA41-67C1-4EE7-9506-7F2A15A54364}" type="slidenum">
              <a:rPr lang="da-DK" smtClean="0"/>
              <a:t>‹nr.›</a:t>
            </a:fld>
            <a:endParaRPr lang="da-DK"/>
          </a:p>
        </p:txBody>
      </p:sp>
    </p:spTree>
    <p:extLst>
      <p:ext uri="{BB962C8B-B14F-4D97-AF65-F5344CB8AC3E}">
        <p14:creationId xmlns:p14="http://schemas.microsoft.com/office/powerpoint/2010/main" val="2801353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A9C1B-4C12-494C-A8EB-0E410C2CD959}" type="datetimeFigureOut">
              <a:rPr lang="da-DK" smtClean="0"/>
              <a:t>31-05-2022</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58EA41-67C1-4EE7-9506-7F2A15A54364}" type="slidenum">
              <a:rPr lang="da-DK" smtClean="0"/>
              <a:t>‹nr.›</a:t>
            </a:fld>
            <a:endParaRPr lang="da-DK"/>
          </a:p>
        </p:txBody>
      </p:sp>
    </p:spTree>
    <p:extLst>
      <p:ext uri="{BB962C8B-B14F-4D97-AF65-F5344CB8AC3E}">
        <p14:creationId xmlns:p14="http://schemas.microsoft.com/office/powerpoint/2010/main" val="268517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668608" cy="498619"/>
          </a:xfrm>
        </p:spPr>
        <p:txBody>
          <a:bodyPr>
            <a:noAutofit/>
          </a:bodyPr>
          <a:lstStyle/>
          <a:p>
            <a:r>
              <a:rPr lang="da-DK" sz="5400" dirty="0">
                <a:solidFill>
                  <a:schemeClr val="accent1">
                    <a:lumMod val="75000"/>
                  </a:schemeClr>
                </a:solidFill>
                <a:effectLst>
                  <a:outerShdw blurRad="38100" dist="38100" dir="2700000" algn="tl">
                    <a:srgbClr val="000000">
                      <a:alpha val="43137"/>
                    </a:srgbClr>
                  </a:outerShdw>
                </a:effectLst>
              </a:rPr>
              <a:t>Etik og dilemmaernes kampplads</a:t>
            </a:r>
          </a:p>
        </p:txBody>
      </p:sp>
      <p:sp>
        <p:nvSpPr>
          <p:cNvPr id="3" name="Undertitel 2"/>
          <p:cNvSpPr>
            <a:spLocks noGrp="1"/>
          </p:cNvSpPr>
          <p:nvPr>
            <p:ph type="subTitle" idx="1"/>
          </p:nvPr>
        </p:nvSpPr>
        <p:spPr>
          <a:xfrm>
            <a:off x="1524000" y="1812175"/>
            <a:ext cx="9144000" cy="4397432"/>
          </a:xfrm>
        </p:spPr>
        <p:txBody>
          <a:bodyPr/>
          <a:lstStyle/>
          <a:p>
            <a:pPr algn="l"/>
            <a:endParaRPr lang="da-DK" dirty="0"/>
          </a:p>
        </p:txBody>
      </p:sp>
      <p:pic>
        <p:nvPicPr>
          <p:cNvPr id="5" name="Bille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7803" y="2036618"/>
            <a:ext cx="6286691" cy="3516284"/>
          </a:xfrm>
          <a:prstGeom prst="rect">
            <a:avLst/>
          </a:prstGeom>
        </p:spPr>
      </p:pic>
      <p:pic>
        <p:nvPicPr>
          <p:cNvPr id="6" name="Billed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881" y="75490"/>
            <a:ext cx="1333500" cy="1333500"/>
          </a:xfrm>
          <a:prstGeom prst="rect">
            <a:avLst/>
          </a:prstGeom>
        </p:spPr>
      </p:pic>
    </p:spTree>
    <p:extLst>
      <p:ext uri="{BB962C8B-B14F-4D97-AF65-F5344CB8AC3E}">
        <p14:creationId xmlns:p14="http://schemas.microsoft.com/office/powerpoint/2010/main" val="418656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947542"/>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Case 1</a:t>
            </a:r>
            <a:endParaRPr lang="da-DK" sz="3600" b="1" dirty="0"/>
          </a:p>
        </p:txBody>
      </p:sp>
      <p:sp>
        <p:nvSpPr>
          <p:cNvPr id="3" name="Undertitel 2"/>
          <p:cNvSpPr>
            <a:spLocks noGrp="1"/>
          </p:cNvSpPr>
          <p:nvPr>
            <p:ph type="subTitle" idx="1"/>
          </p:nvPr>
        </p:nvSpPr>
        <p:spPr>
          <a:xfrm>
            <a:off x="1647092" y="2717782"/>
            <a:ext cx="9144000" cy="3445625"/>
          </a:xfrm>
        </p:spPr>
        <p:txBody>
          <a:bodyPr/>
          <a:lstStyle/>
          <a:p>
            <a:pPr marL="342900" indent="-342900" algn="l">
              <a:buFont typeface="Arial" panose="020B0604020202020204" pitchFamily="34" charset="0"/>
              <a:buChar char="•"/>
            </a:pPr>
            <a:r>
              <a:rPr lang="da-DK" dirty="0"/>
              <a:t>Placér jer i grupper og drøft den omdelte case.</a:t>
            </a:r>
          </a:p>
          <a:p>
            <a:pPr marL="342900" indent="-342900" algn="l">
              <a:buFont typeface="Arial" panose="020B0604020202020204" pitchFamily="34" charset="0"/>
              <a:buChar char="•"/>
            </a:pPr>
            <a:r>
              <a:rPr lang="da-DK" dirty="0"/>
              <a:t>Identificér hvad der var årsag til, at det førte til en konflikt.</a:t>
            </a:r>
          </a:p>
          <a:p>
            <a:pPr marL="342900" indent="-342900" algn="l">
              <a:buFont typeface="Arial" panose="020B0604020202020204" pitchFamily="34" charset="0"/>
              <a:buChar char="•"/>
            </a:pPr>
            <a:r>
              <a:rPr lang="da-DK" dirty="0"/>
              <a:t>Identificér hvordan det kunne være forebygget.</a:t>
            </a:r>
          </a:p>
          <a:p>
            <a:pPr marL="342900" indent="-342900" algn="l">
              <a:buFont typeface="Arial" panose="020B0604020202020204" pitchFamily="34" charset="0"/>
              <a:buChar char="•"/>
            </a:pPr>
            <a:r>
              <a:rPr lang="da-DK" dirty="0"/>
              <a:t>Prøv at drøft, hvilke etiske spilleregler, der bør laves for at undgå gentagelsestilfælde.</a:t>
            </a:r>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7104" y="86005"/>
            <a:ext cx="1333500" cy="1333500"/>
          </a:xfrm>
          <a:prstGeom prst="rect">
            <a:avLst/>
          </a:prstGeom>
        </p:spPr>
      </p:pic>
    </p:spTree>
    <p:extLst>
      <p:ext uri="{BB962C8B-B14F-4D97-AF65-F5344CB8AC3E}">
        <p14:creationId xmlns:p14="http://schemas.microsoft.com/office/powerpoint/2010/main" val="1928807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947542"/>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Case 1</a:t>
            </a:r>
            <a:endParaRPr lang="da-DK" sz="3600" b="1" dirty="0"/>
          </a:p>
        </p:txBody>
      </p:sp>
      <p:sp>
        <p:nvSpPr>
          <p:cNvPr id="3" name="Undertitel 2"/>
          <p:cNvSpPr>
            <a:spLocks noGrp="1"/>
          </p:cNvSpPr>
          <p:nvPr>
            <p:ph type="subTitle" idx="1"/>
          </p:nvPr>
        </p:nvSpPr>
        <p:spPr>
          <a:xfrm>
            <a:off x="1638038" y="1709853"/>
            <a:ext cx="9144000" cy="4727161"/>
          </a:xfrm>
        </p:spPr>
        <p:txBody>
          <a:bodyPr>
            <a:normAutofit lnSpcReduction="10000"/>
          </a:bodyPr>
          <a:lstStyle/>
          <a:p>
            <a:pPr marL="342900" indent="-342900" algn="l">
              <a:buFont typeface="Arial" panose="020B0604020202020204" pitchFamily="34" charset="0"/>
              <a:buChar char="•"/>
            </a:pPr>
            <a:r>
              <a:rPr lang="da-DK" dirty="0"/>
              <a:t>Pressen møder op til et DM i Dansk Politihundeforening. De står og kigger på nogle af konkurrencerne på standpladsen og henvender sig til en deltager, der også står og iagttager øvelserne. Journalisten tager sin blok op og spørger, hvad han synes om konkurrencen. Deltageren oplyser, at konkurrencen efter hans mening kunne være bedre, hvis HB var mere villige til at ændre reglerne inden for konkurrencerne lidt. Samtidig syntes han også, at det var problematisk, at det næsten altid var de samme, der besatte de 3 første pladser i hver af de 3 klasser, selv om deres niveau ikke var ”skide højt” – men det  betød nok mere, hvem man var, end hvad man kunne – og at konkurrencerne åbenbart var skræddersyet til netop disse personer. </a:t>
            </a:r>
          </a:p>
          <a:p>
            <a:pPr marL="342900" indent="-342900" algn="l">
              <a:buFont typeface="Arial" panose="020B0604020202020204" pitchFamily="34" charset="0"/>
              <a:buChar char="•"/>
            </a:pPr>
            <a:r>
              <a:rPr lang="da-DK" dirty="0"/>
              <a:t>Dagen efter læser den pågældendes områdeleder artiklen i avisen   under overskriften ”</a:t>
            </a:r>
            <a:r>
              <a:rPr lang="da-DK" b="1" dirty="0"/>
              <a:t>Et DM for de få – medlemmer er rasende over positiv forskelsbehandling under mesterskabet”. </a:t>
            </a:r>
            <a:endParaRPr lang="da-DK" dirty="0"/>
          </a:p>
          <a:p>
            <a:pPr marL="342900" indent="-342900" algn="l">
              <a:buFont typeface="Arial" panose="020B0604020202020204" pitchFamily="34" charset="0"/>
              <a:buChar char="•"/>
            </a:pPr>
            <a:endParaRPr lang="da-DK" dirty="0"/>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7104" y="86005"/>
            <a:ext cx="1333500" cy="1333500"/>
          </a:xfrm>
          <a:prstGeom prst="rect">
            <a:avLst/>
          </a:prstGeom>
        </p:spPr>
      </p:pic>
    </p:spTree>
    <p:extLst>
      <p:ext uri="{BB962C8B-B14F-4D97-AF65-F5344CB8AC3E}">
        <p14:creationId xmlns:p14="http://schemas.microsoft.com/office/powerpoint/2010/main" val="993942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947542"/>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Case 2</a:t>
            </a:r>
            <a:endParaRPr lang="da-DK" sz="3600" b="1" dirty="0"/>
          </a:p>
        </p:txBody>
      </p:sp>
      <p:sp>
        <p:nvSpPr>
          <p:cNvPr id="3" name="Undertitel 2"/>
          <p:cNvSpPr>
            <a:spLocks noGrp="1"/>
          </p:cNvSpPr>
          <p:nvPr>
            <p:ph type="subTitle" idx="1"/>
          </p:nvPr>
        </p:nvSpPr>
        <p:spPr>
          <a:xfrm>
            <a:off x="1647092" y="2717782"/>
            <a:ext cx="9144000" cy="3445625"/>
          </a:xfrm>
        </p:spPr>
        <p:txBody>
          <a:bodyPr/>
          <a:lstStyle/>
          <a:p>
            <a:pPr marL="342900" indent="-342900" algn="l">
              <a:buFont typeface="Arial" panose="020B0604020202020204" pitchFamily="34" charset="0"/>
              <a:buChar char="•"/>
            </a:pPr>
            <a:r>
              <a:rPr lang="da-DK" dirty="0"/>
              <a:t>Forbliv i jeres grupper.</a:t>
            </a:r>
          </a:p>
          <a:p>
            <a:pPr marL="342900" indent="-342900" algn="l">
              <a:buFont typeface="Arial" panose="020B0604020202020204" pitchFamily="34" charset="0"/>
              <a:buChar char="•"/>
            </a:pPr>
            <a:r>
              <a:rPr lang="da-DK" dirty="0"/>
              <a:t>Drøft, hvad der er det fremherskende narrativ i jeres område. På baggrund heraf skal i prøve at tage stilling til:</a:t>
            </a:r>
          </a:p>
          <a:p>
            <a:pPr algn="l"/>
            <a:endParaRPr lang="da-DK" dirty="0"/>
          </a:p>
          <a:p>
            <a:pPr algn="l"/>
            <a:r>
              <a:rPr lang="da-DK" dirty="0"/>
              <a:t>	- Er det fremherskende narrativ i afdelingen også det ønskede  	   narrativ.</a:t>
            </a:r>
          </a:p>
          <a:p>
            <a:pPr algn="l"/>
            <a:r>
              <a:rPr lang="da-DK" dirty="0"/>
              <a:t>	- Hvad skal gøres for at ændre </a:t>
            </a:r>
            <a:r>
              <a:rPr lang="da-DK" dirty="0" err="1"/>
              <a:t>narrativet</a:t>
            </a:r>
            <a:r>
              <a:rPr lang="da-DK" dirty="0"/>
              <a:t> i den ønskede retning.</a:t>
            </a:r>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027" y="155160"/>
            <a:ext cx="1333500" cy="1333500"/>
          </a:xfrm>
          <a:prstGeom prst="rect">
            <a:avLst/>
          </a:prstGeom>
        </p:spPr>
      </p:pic>
    </p:spTree>
    <p:extLst>
      <p:ext uri="{BB962C8B-B14F-4D97-AF65-F5344CB8AC3E}">
        <p14:creationId xmlns:p14="http://schemas.microsoft.com/office/powerpoint/2010/main" val="647911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947542"/>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Spørgsmål?</a:t>
            </a:r>
            <a:endParaRPr lang="da-DK" sz="3600" b="1" dirty="0"/>
          </a:p>
        </p:txBody>
      </p:sp>
      <p:sp>
        <p:nvSpPr>
          <p:cNvPr id="3" name="Undertitel 2"/>
          <p:cNvSpPr>
            <a:spLocks noGrp="1"/>
          </p:cNvSpPr>
          <p:nvPr>
            <p:ph type="subTitle" idx="1"/>
          </p:nvPr>
        </p:nvSpPr>
        <p:spPr>
          <a:xfrm>
            <a:off x="1647092" y="2717782"/>
            <a:ext cx="9144000" cy="3445625"/>
          </a:xfrm>
        </p:spPr>
        <p:txBody>
          <a:bodyPr/>
          <a:lstStyle/>
          <a:p>
            <a:pPr algn="l"/>
            <a:endParaRPr lang="da-DK" dirty="0"/>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6" name="Billed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20836" y="3037252"/>
            <a:ext cx="4996512" cy="2806683"/>
          </a:xfrm>
          <a:prstGeom prst="rect">
            <a:avLst/>
          </a:prstGeom>
        </p:spPr>
      </p:pic>
    </p:spTree>
    <p:extLst>
      <p:ext uri="{BB962C8B-B14F-4D97-AF65-F5344CB8AC3E}">
        <p14:creationId xmlns:p14="http://schemas.microsoft.com/office/powerpoint/2010/main" val="3337578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850643"/>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AGENDA</a:t>
            </a:r>
          </a:p>
        </p:txBody>
      </p:sp>
      <p:sp>
        <p:nvSpPr>
          <p:cNvPr id="3" name="Undertitel 2"/>
          <p:cNvSpPr>
            <a:spLocks noGrp="1"/>
          </p:cNvSpPr>
          <p:nvPr>
            <p:ph type="subTitle" idx="1"/>
          </p:nvPr>
        </p:nvSpPr>
        <p:spPr>
          <a:xfrm>
            <a:off x="1524000" y="1812175"/>
            <a:ext cx="9144000" cy="3445625"/>
          </a:xfrm>
        </p:spPr>
        <p:txBody>
          <a:bodyPr/>
          <a:lstStyle/>
          <a:p>
            <a:pPr marL="342900" indent="-342900" algn="l">
              <a:buFont typeface="Arial" panose="020B0604020202020204" pitchFamily="34" charset="0"/>
              <a:buChar char="•"/>
            </a:pPr>
            <a:r>
              <a:rPr lang="da-DK" dirty="0"/>
              <a:t>Hvorfor skal vi tale etik?</a:t>
            </a:r>
          </a:p>
          <a:p>
            <a:pPr marL="342900" indent="-342900" algn="l">
              <a:buFont typeface="Arial" panose="020B0604020202020204" pitchFamily="34" charset="0"/>
              <a:buChar char="•"/>
            </a:pPr>
            <a:r>
              <a:rPr lang="da-DK" dirty="0"/>
              <a:t>Hvad er etik?</a:t>
            </a:r>
          </a:p>
          <a:p>
            <a:pPr marL="342900" indent="-342900" algn="l">
              <a:buFont typeface="Arial" panose="020B0604020202020204" pitchFamily="34" charset="0"/>
              <a:buChar char="•"/>
            </a:pPr>
            <a:r>
              <a:rPr lang="da-DK" dirty="0"/>
              <a:t>Etikkens grundreger</a:t>
            </a:r>
          </a:p>
          <a:p>
            <a:pPr marL="342900" indent="-342900" algn="l">
              <a:buFont typeface="Arial" panose="020B0604020202020204" pitchFamily="34" charset="0"/>
              <a:buChar char="•"/>
            </a:pPr>
            <a:r>
              <a:rPr lang="da-DK" dirty="0"/>
              <a:t>Etik handler (også) om kultur</a:t>
            </a:r>
          </a:p>
          <a:p>
            <a:pPr marL="342900" indent="-342900" algn="l">
              <a:buFont typeface="Arial" panose="020B0604020202020204" pitchFamily="34" charset="0"/>
              <a:buChar char="•"/>
            </a:pPr>
            <a:r>
              <a:rPr lang="da-DK" dirty="0"/>
              <a:t>Etik i dagligdagen</a:t>
            </a:r>
          </a:p>
          <a:p>
            <a:pPr marL="342900" indent="-342900" algn="l">
              <a:buFont typeface="Arial" panose="020B0604020202020204" pitchFamily="34" charset="0"/>
              <a:buChar char="•"/>
            </a:pPr>
            <a:r>
              <a:rPr lang="da-DK" dirty="0"/>
              <a:t>Den narrative kommunikation</a:t>
            </a:r>
          </a:p>
          <a:p>
            <a:pPr marL="342900" indent="-342900" algn="l">
              <a:buFont typeface="Arial" panose="020B0604020202020204" pitchFamily="34" charset="0"/>
              <a:buChar char="•"/>
            </a:pPr>
            <a:r>
              <a:rPr lang="da-DK" dirty="0"/>
              <a:t>Case diskussion</a:t>
            </a:r>
          </a:p>
          <a:p>
            <a:pPr marL="342900" indent="-342900" algn="l">
              <a:buFont typeface="Arial" panose="020B0604020202020204" pitchFamily="34" charset="0"/>
              <a:buChar char="•"/>
            </a:pPr>
            <a:endParaRPr lang="da-DK" dirty="0"/>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2950" y="89744"/>
            <a:ext cx="1333500" cy="1333500"/>
          </a:xfrm>
          <a:prstGeom prst="rect">
            <a:avLst/>
          </a:prstGeom>
        </p:spPr>
      </p:pic>
    </p:spTree>
    <p:extLst>
      <p:ext uri="{BB962C8B-B14F-4D97-AF65-F5344CB8AC3E}">
        <p14:creationId xmlns:p14="http://schemas.microsoft.com/office/powerpoint/2010/main" val="66705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947542"/>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Hvorfor skal vi tale om etik?</a:t>
            </a:r>
          </a:p>
        </p:txBody>
      </p:sp>
      <p:sp>
        <p:nvSpPr>
          <p:cNvPr id="3" name="Undertitel 2"/>
          <p:cNvSpPr>
            <a:spLocks noGrp="1"/>
          </p:cNvSpPr>
          <p:nvPr>
            <p:ph type="subTitle" idx="1"/>
          </p:nvPr>
        </p:nvSpPr>
        <p:spPr>
          <a:xfrm>
            <a:off x="1524000" y="1806752"/>
            <a:ext cx="9144000" cy="4426994"/>
          </a:xfrm>
        </p:spPr>
        <p:txBody>
          <a:bodyPr>
            <a:normAutofit fontScale="92500" lnSpcReduction="20000"/>
          </a:bodyPr>
          <a:lstStyle/>
          <a:p>
            <a:pPr marL="342900" indent="-342900" algn="l">
              <a:buFont typeface="Arial" panose="020B0604020202020204" pitchFamily="34" charset="0"/>
              <a:buChar char="•"/>
            </a:pPr>
            <a:r>
              <a:rPr lang="da-DK" dirty="0"/>
              <a:t>Etik er en helt væsentligt drøftelse i en enhver sund forening, hvor formål har både en social og en ”faglig” side.</a:t>
            </a:r>
          </a:p>
          <a:p>
            <a:pPr algn="l"/>
            <a:endParaRPr lang="da-DK" dirty="0"/>
          </a:p>
          <a:p>
            <a:pPr marL="342900" indent="-342900" algn="l">
              <a:buFont typeface="Arial" panose="020B0604020202020204" pitchFamily="34" charset="0"/>
              <a:buChar char="•"/>
            </a:pPr>
            <a:r>
              <a:rPr lang="da-DK" dirty="0"/>
              <a:t>Mange små trækasserier udvikler sig til unødvendige konflikter.</a:t>
            </a:r>
          </a:p>
          <a:p>
            <a:pPr algn="l"/>
            <a:endParaRPr lang="da-DK" dirty="0"/>
          </a:p>
          <a:p>
            <a:pPr marL="342900" indent="-342900" algn="l">
              <a:buFont typeface="Arial" panose="020B0604020202020204" pitchFamily="34" charset="0"/>
              <a:buChar char="•"/>
            </a:pPr>
            <a:r>
              <a:rPr lang="da-DK" dirty="0"/>
              <a:t>Konflikter: </a:t>
            </a:r>
          </a:p>
          <a:p>
            <a:pPr algn="l"/>
            <a:r>
              <a:rPr lang="da-DK" dirty="0"/>
              <a:t>	påvirker medlemmerne på en ubehagelig måde</a:t>
            </a:r>
          </a:p>
          <a:p>
            <a:pPr algn="l"/>
            <a:r>
              <a:rPr lang="da-DK" dirty="0"/>
              <a:t>	Konflikter skaber dårlig stemning</a:t>
            </a:r>
          </a:p>
          <a:p>
            <a:pPr algn="l"/>
            <a:r>
              <a:rPr lang="da-DK" dirty="0"/>
              <a:t>	Konflikter skaber loyalitetsudfordringer</a:t>
            </a:r>
          </a:p>
          <a:p>
            <a:pPr algn="l"/>
            <a:r>
              <a:rPr lang="da-DK" dirty="0"/>
              <a:t>	Konflikter skaber unødvendigt arbejder……….. MEN</a:t>
            </a:r>
          </a:p>
          <a:p>
            <a:pPr algn="l"/>
            <a:endParaRPr lang="da-DK" dirty="0"/>
          </a:p>
          <a:p>
            <a:pPr marL="342900" indent="-342900" algn="l">
              <a:buFont typeface="Arial" panose="020B0604020202020204" pitchFamily="34" charset="0"/>
              <a:buChar char="•"/>
            </a:pPr>
            <a:r>
              <a:rPr lang="da-DK" dirty="0"/>
              <a:t>Konflikter kan være </a:t>
            </a:r>
            <a:r>
              <a:rPr lang="da-DK" b="1" dirty="0"/>
              <a:t>sunde udviklingsprojekter</a:t>
            </a:r>
            <a:endParaRPr lang="da-DK" dirty="0"/>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9942" y="155160"/>
            <a:ext cx="1333500" cy="1333500"/>
          </a:xfrm>
          <a:prstGeom prst="rect">
            <a:avLst/>
          </a:prstGeom>
        </p:spPr>
      </p:pic>
    </p:spTree>
    <p:extLst>
      <p:ext uri="{BB962C8B-B14F-4D97-AF65-F5344CB8AC3E}">
        <p14:creationId xmlns:p14="http://schemas.microsoft.com/office/powerpoint/2010/main" val="2509313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947542"/>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Hvad er etik?</a:t>
            </a:r>
          </a:p>
        </p:txBody>
      </p:sp>
      <p:sp>
        <p:nvSpPr>
          <p:cNvPr id="3" name="Undertitel 2"/>
          <p:cNvSpPr>
            <a:spLocks noGrp="1"/>
          </p:cNvSpPr>
          <p:nvPr>
            <p:ph type="subTitle" idx="1"/>
          </p:nvPr>
        </p:nvSpPr>
        <p:spPr>
          <a:xfrm>
            <a:off x="1524000" y="2302626"/>
            <a:ext cx="9144000" cy="3445625"/>
          </a:xfrm>
        </p:spPr>
        <p:txBody>
          <a:bodyPr/>
          <a:lstStyle/>
          <a:p>
            <a:pPr marL="342900" indent="-342900" algn="l">
              <a:buFont typeface="Arial" panose="020B0604020202020204" pitchFamily="34" charset="0"/>
              <a:buChar char="•"/>
            </a:pPr>
            <a:r>
              <a:rPr lang="da-DK" dirty="0"/>
              <a:t>Ordet kommer fra græsk – betyder sædvane eller skik, henset til den måde man plejer at opføre sig på, og som en velopdragen samfundsborger derfor kender til og respekterer</a:t>
            </a:r>
          </a:p>
          <a:p>
            <a:pPr algn="l"/>
            <a:endParaRPr lang="da-DK" dirty="0"/>
          </a:p>
          <a:p>
            <a:pPr marL="342900" indent="-342900" algn="l">
              <a:buFont typeface="Arial" panose="020B0604020202020204" pitchFamily="34" charset="0"/>
              <a:buChar char="•"/>
            </a:pPr>
            <a:r>
              <a:rPr lang="da-DK" dirty="0"/>
              <a:t>Etik betegner ofte eksplicitte regler, der gælder inden for et bestemt område, eksempelvis i Dansk Politihundeforening.</a:t>
            </a:r>
          </a:p>
          <a:p>
            <a:pPr marL="342900" indent="-342900" algn="l">
              <a:buFont typeface="Arial" panose="020B0604020202020204" pitchFamily="34" charset="0"/>
              <a:buChar char="•"/>
            </a:pPr>
            <a:endParaRPr lang="da-DK" dirty="0"/>
          </a:p>
          <a:p>
            <a:pPr marL="342900" indent="-342900" algn="l">
              <a:buFont typeface="Arial" panose="020B0604020202020204" pitchFamily="34" charset="0"/>
              <a:buChar char="•"/>
            </a:pPr>
            <a:endParaRPr lang="da-DK" dirty="0"/>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24475" y="5070597"/>
            <a:ext cx="1543050" cy="1095375"/>
          </a:xfrm>
          <a:prstGeom prst="rect">
            <a:avLst/>
          </a:prstGeom>
        </p:spPr>
      </p:pic>
      <p:pic>
        <p:nvPicPr>
          <p:cNvPr id="6" name="Billed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9942" y="155160"/>
            <a:ext cx="1333500" cy="1333500"/>
          </a:xfrm>
          <a:prstGeom prst="rect">
            <a:avLst/>
          </a:prstGeom>
        </p:spPr>
      </p:pic>
    </p:spTree>
    <p:extLst>
      <p:ext uri="{BB962C8B-B14F-4D97-AF65-F5344CB8AC3E}">
        <p14:creationId xmlns:p14="http://schemas.microsoft.com/office/powerpoint/2010/main" val="156113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947542"/>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Etikkens grundregler?</a:t>
            </a:r>
          </a:p>
        </p:txBody>
      </p:sp>
      <p:sp>
        <p:nvSpPr>
          <p:cNvPr id="3" name="Undertitel 2"/>
          <p:cNvSpPr>
            <a:spLocks noGrp="1"/>
          </p:cNvSpPr>
          <p:nvPr>
            <p:ph type="subTitle" idx="1"/>
          </p:nvPr>
        </p:nvSpPr>
        <p:spPr>
          <a:xfrm>
            <a:off x="1524000" y="1812175"/>
            <a:ext cx="9144000" cy="4377610"/>
          </a:xfrm>
        </p:spPr>
        <p:txBody>
          <a:bodyPr>
            <a:normAutofit lnSpcReduction="10000"/>
          </a:bodyPr>
          <a:lstStyle/>
          <a:p>
            <a:pPr algn="l"/>
            <a:r>
              <a:rPr lang="da-DK" dirty="0">
                <a:solidFill>
                  <a:srgbClr val="FF0000"/>
                </a:solidFill>
              </a:rPr>
              <a:t>De gyldne grundregler:</a:t>
            </a:r>
          </a:p>
          <a:p>
            <a:pPr algn="l"/>
            <a:endParaRPr lang="da-DK" dirty="0">
              <a:solidFill>
                <a:srgbClr val="FF0000"/>
              </a:solidFill>
            </a:endParaRPr>
          </a:p>
          <a:p>
            <a:pPr algn="l"/>
            <a:r>
              <a:rPr lang="da-DK" dirty="0">
                <a:solidFill>
                  <a:srgbClr val="FF0000"/>
                </a:solidFill>
              </a:rPr>
              <a:t>Nr. 1: </a:t>
            </a:r>
            <a:r>
              <a:rPr lang="da-DK" dirty="0"/>
              <a:t>Man skal behandle andre mennesker, sådan som man gerne selv vil behandles – </a:t>
            </a:r>
            <a:r>
              <a:rPr lang="da-DK" u="sng" dirty="0"/>
              <a:t>hvis man havde været i den andens sted.</a:t>
            </a:r>
            <a:endParaRPr lang="da-DK" u="sng" dirty="0">
              <a:solidFill>
                <a:srgbClr val="FF0000"/>
              </a:solidFill>
            </a:endParaRPr>
          </a:p>
          <a:p>
            <a:pPr algn="l"/>
            <a:endParaRPr lang="da-DK" dirty="0">
              <a:solidFill>
                <a:srgbClr val="FF0000"/>
              </a:solidFill>
            </a:endParaRPr>
          </a:p>
          <a:p>
            <a:pPr algn="l"/>
            <a:r>
              <a:rPr lang="da-DK" dirty="0">
                <a:solidFill>
                  <a:srgbClr val="FF0000"/>
                </a:solidFill>
              </a:rPr>
              <a:t>Nr. 2: </a:t>
            </a:r>
            <a:r>
              <a:rPr lang="da-DK" dirty="0"/>
              <a:t>Ingen mennesker er alvidende, og alle begår en gang imellem fejl. Vi har – og skal ikke have en 0-fejls kultur.</a:t>
            </a:r>
          </a:p>
          <a:p>
            <a:pPr algn="l"/>
            <a:endParaRPr lang="da-DK" dirty="0">
              <a:solidFill>
                <a:srgbClr val="FF0000"/>
              </a:solidFill>
            </a:endParaRPr>
          </a:p>
          <a:p>
            <a:pPr algn="l"/>
            <a:r>
              <a:rPr lang="da-DK" dirty="0">
                <a:solidFill>
                  <a:srgbClr val="FF0000"/>
                </a:solidFill>
              </a:rPr>
              <a:t>Nr. 3: </a:t>
            </a:r>
            <a:r>
              <a:rPr lang="da-DK" dirty="0"/>
              <a:t>Gør andre mennesker mere villige til at lytte til kritik og indrømme fejl ved også at anskue din egen rolle i processen ”Dette gik galt – hvad kan vi gøre anderledes for at undgå, at det sker igen.</a:t>
            </a:r>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7250" y="155160"/>
            <a:ext cx="1333500" cy="1333500"/>
          </a:xfrm>
          <a:prstGeom prst="rect">
            <a:avLst/>
          </a:prstGeom>
        </p:spPr>
      </p:pic>
    </p:spTree>
    <p:extLst>
      <p:ext uri="{BB962C8B-B14F-4D97-AF65-F5344CB8AC3E}">
        <p14:creationId xmlns:p14="http://schemas.microsoft.com/office/powerpoint/2010/main" val="2804700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947542"/>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Etik  handler (også) om kultur.</a:t>
            </a:r>
          </a:p>
        </p:txBody>
      </p:sp>
      <p:sp>
        <p:nvSpPr>
          <p:cNvPr id="3" name="Undertitel 2"/>
          <p:cNvSpPr>
            <a:spLocks noGrp="1"/>
          </p:cNvSpPr>
          <p:nvPr>
            <p:ph type="subTitle" idx="1"/>
          </p:nvPr>
        </p:nvSpPr>
        <p:spPr>
          <a:xfrm>
            <a:off x="1524000" y="1812175"/>
            <a:ext cx="9144000" cy="3445625"/>
          </a:xfrm>
        </p:spPr>
        <p:txBody>
          <a:bodyPr>
            <a:normAutofit lnSpcReduction="10000"/>
          </a:bodyPr>
          <a:lstStyle/>
          <a:p>
            <a:pPr marL="342900" indent="-342900" algn="l">
              <a:buFont typeface="Arial" panose="020B0604020202020204" pitchFamily="34" charset="0"/>
              <a:buChar char="•"/>
            </a:pPr>
            <a:r>
              <a:rPr lang="da-DK" dirty="0"/>
              <a:t>Etik handler grundlæggende om kultur. </a:t>
            </a:r>
          </a:p>
          <a:p>
            <a:pPr marL="342900" indent="-342900" algn="l">
              <a:buFont typeface="Arial" panose="020B0604020202020204" pitchFamily="34" charset="0"/>
              <a:buChar char="•"/>
            </a:pPr>
            <a:r>
              <a:rPr lang="da-DK" dirty="0"/>
              <a:t>Kritik skal ikke udelukkes eller betragtes med skepsis.</a:t>
            </a:r>
          </a:p>
          <a:p>
            <a:pPr marL="342900" indent="-342900" algn="l">
              <a:buFont typeface="Arial" panose="020B0604020202020204" pitchFamily="34" charset="0"/>
              <a:buChar char="•"/>
            </a:pPr>
            <a:r>
              <a:rPr lang="da-DK" dirty="0"/>
              <a:t>Hvis kritik ikke kan fremføres, kan man ikke lære af sine fejl.</a:t>
            </a:r>
          </a:p>
          <a:p>
            <a:pPr marL="342900" indent="-342900" algn="l">
              <a:buFont typeface="Arial" panose="020B0604020202020204" pitchFamily="34" charset="0"/>
              <a:buChar char="•"/>
            </a:pPr>
            <a:r>
              <a:rPr lang="da-DK" dirty="0"/>
              <a:t>Man skal undgå ”</a:t>
            </a:r>
            <a:r>
              <a:rPr lang="da-DK" dirty="0" err="1"/>
              <a:t>sladder-hank</a:t>
            </a:r>
            <a:r>
              <a:rPr lang="da-DK" dirty="0"/>
              <a:t>” kultur, hvor man overvåger, sladrer, da et miljø præget af gensidig mistro ikke er en rar forening at være medlem af.</a:t>
            </a:r>
          </a:p>
          <a:p>
            <a:pPr marL="342900" indent="-342900" algn="l">
              <a:buFont typeface="Arial" panose="020B0604020202020204" pitchFamily="34" charset="0"/>
              <a:buChar char="•"/>
            </a:pPr>
            <a:r>
              <a:rPr lang="da-DK" dirty="0"/>
              <a:t>En sådan kultur vil ikke fremme etik og moral, da man er optaget af at dække sig selv ind og undgå sladder frem for at tilskynde det egentlige formål</a:t>
            </a:r>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0196" y="155160"/>
            <a:ext cx="1333500" cy="1333500"/>
          </a:xfrm>
          <a:prstGeom prst="rect">
            <a:avLst/>
          </a:prstGeom>
        </p:spPr>
      </p:pic>
    </p:spTree>
    <p:extLst>
      <p:ext uri="{BB962C8B-B14F-4D97-AF65-F5344CB8AC3E}">
        <p14:creationId xmlns:p14="http://schemas.microsoft.com/office/powerpoint/2010/main" val="1703113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947542"/>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Etik i dagligdagen</a:t>
            </a:r>
          </a:p>
        </p:txBody>
      </p:sp>
      <p:sp>
        <p:nvSpPr>
          <p:cNvPr id="3" name="Undertitel 2"/>
          <p:cNvSpPr>
            <a:spLocks noGrp="1"/>
          </p:cNvSpPr>
          <p:nvPr>
            <p:ph type="subTitle" idx="1"/>
          </p:nvPr>
        </p:nvSpPr>
        <p:spPr>
          <a:xfrm>
            <a:off x="1524000" y="2445221"/>
            <a:ext cx="9144000" cy="3445625"/>
          </a:xfrm>
        </p:spPr>
        <p:txBody>
          <a:bodyPr/>
          <a:lstStyle/>
          <a:p>
            <a:pPr marL="342900" indent="-342900" algn="l">
              <a:buFont typeface="Arial" panose="020B0604020202020204" pitchFamily="34" charset="0"/>
              <a:buChar char="•"/>
            </a:pPr>
            <a:r>
              <a:rPr lang="da-DK" dirty="0"/>
              <a:t>Når man skal sige fra over for et medlem, der handler uetisk.</a:t>
            </a:r>
          </a:p>
          <a:p>
            <a:pPr marL="342900" indent="-342900" algn="l">
              <a:buFont typeface="Arial" panose="020B0604020202020204" pitchFamily="34" charset="0"/>
              <a:buChar char="•"/>
            </a:pPr>
            <a:r>
              <a:rPr lang="da-DK" dirty="0"/>
              <a:t>Områdeledelsens inddragelse</a:t>
            </a:r>
          </a:p>
          <a:p>
            <a:pPr algn="l"/>
            <a:endParaRPr lang="da-DK" dirty="0"/>
          </a:p>
          <a:p>
            <a:pPr marL="342900" indent="-342900" algn="l">
              <a:buFont typeface="Arial" panose="020B0604020202020204" pitchFamily="34" charset="0"/>
              <a:buChar char="•"/>
            </a:pPr>
            <a:endParaRPr lang="da-DK" dirty="0"/>
          </a:p>
        </p:txBody>
      </p:sp>
      <p:pic>
        <p:nvPicPr>
          <p:cNvPr id="4" name="Billed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5" name="Bille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9037" y="3736731"/>
            <a:ext cx="3538601" cy="1878517"/>
          </a:xfrm>
          <a:prstGeom prst="rect">
            <a:avLst/>
          </a:prstGeom>
        </p:spPr>
      </p:pic>
      <p:pic>
        <p:nvPicPr>
          <p:cNvPr id="6" name="Billed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6188" y="155160"/>
            <a:ext cx="1333500" cy="1333500"/>
          </a:xfrm>
          <a:prstGeom prst="rect">
            <a:avLst/>
          </a:prstGeom>
        </p:spPr>
      </p:pic>
    </p:spTree>
    <p:extLst>
      <p:ext uri="{BB962C8B-B14F-4D97-AF65-F5344CB8AC3E}">
        <p14:creationId xmlns:p14="http://schemas.microsoft.com/office/powerpoint/2010/main" val="775065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947542"/>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Om at kunne modtage kritik</a:t>
            </a:r>
          </a:p>
        </p:txBody>
      </p:sp>
      <p:sp>
        <p:nvSpPr>
          <p:cNvPr id="3" name="Undertitel 2"/>
          <p:cNvSpPr>
            <a:spLocks noGrp="1"/>
          </p:cNvSpPr>
          <p:nvPr>
            <p:ph type="subTitle" idx="1"/>
          </p:nvPr>
        </p:nvSpPr>
        <p:spPr>
          <a:xfrm>
            <a:off x="1524000" y="1812175"/>
            <a:ext cx="9144000" cy="4962698"/>
          </a:xfrm>
        </p:spPr>
        <p:txBody>
          <a:bodyPr>
            <a:normAutofit/>
          </a:bodyPr>
          <a:lstStyle/>
          <a:p>
            <a:pPr marL="342900" indent="-342900" algn="l">
              <a:buFont typeface="Arial" panose="020B0604020202020204" pitchFamily="34" charset="0"/>
              <a:buChar char="•"/>
            </a:pPr>
            <a:r>
              <a:rPr lang="da-DK" dirty="0"/>
              <a:t>Etik handler om at kunne modtage kritik, men i højere grad om at kunne give konstruktiv kritik.</a:t>
            </a:r>
          </a:p>
          <a:p>
            <a:pPr marL="342900" indent="-342900" algn="l">
              <a:buFont typeface="Arial" panose="020B0604020202020204" pitchFamily="34" charset="0"/>
              <a:buChar char="•"/>
            </a:pPr>
            <a:r>
              <a:rPr lang="da-DK" dirty="0"/>
              <a:t>Kritik er en gensidig proces, der handler om at indgå i dialog.</a:t>
            </a:r>
          </a:p>
          <a:p>
            <a:pPr marL="342900" indent="-342900" algn="l">
              <a:buFont typeface="Arial" panose="020B0604020202020204" pitchFamily="34" charset="0"/>
              <a:buChar char="•"/>
            </a:pPr>
            <a:r>
              <a:rPr lang="da-DK" dirty="0"/>
              <a:t>Det er vigtigt at (andre) mennesker kan modtage kritik.</a:t>
            </a:r>
          </a:p>
          <a:p>
            <a:pPr marL="342900" indent="-342900" algn="l">
              <a:buFont typeface="Arial" panose="020B0604020202020204" pitchFamily="34" charset="0"/>
              <a:buChar char="•"/>
            </a:pPr>
            <a:r>
              <a:rPr lang="da-DK" dirty="0"/>
              <a:t>Det er vigtigere at kunne give kritik.</a:t>
            </a:r>
          </a:p>
          <a:p>
            <a:pPr marL="342900" indent="-342900" algn="l">
              <a:buFont typeface="Arial" panose="020B0604020202020204" pitchFamily="34" charset="0"/>
              <a:buChar char="•"/>
            </a:pPr>
            <a:r>
              <a:rPr lang="da-DK" dirty="0"/>
              <a:t>Kritik må aldrig gives på en ydmygende måde, men med mulighed for at reagere konstruktivt i stedet for at reagere forsvarsmæssigt.</a:t>
            </a:r>
          </a:p>
          <a:p>
            <a:pPr marL="342900" indent="-342900" algn="l">
              <a:buFont typeface="Arial" panose="020B0604020202020204" pitchFamily="34" charset="0"/>
              <a:buChar char="•"/>
            </a:pPr>
            <a:r>
              <a:rPr lang="da-DK" dirty="0"/>
              <a:t>Kritik skal være loyal og ærlig, åben og direkte, frem for hvisken og sladder.</a:t>
            </a:r>
          </a:p>
          <a:p>
            <a:pPr marL="342900" indent="-342900" algn="l">
              <a:buFont typeface="Arial" panose="020B0604020202020204" pitchFamily="34" charset="0"/>
              <a:buChar char="•"/>
            </a:pPr>
            <a:r>
              <a:rPr lang="da-DK" dirty="0"/>
              <a:t>Overvej hvornår og i hvilken kontekst kritik fremføres (personligt, med ledelsen, i større grupper mv.)</a:t>
            </a:r>
          </a:p>
          <a:p>
            <a:pPr marL="342900" indent="-342900" algn="l">
              <a:buFont typeface="Arial" panose="020B0604020202020204" pitchFamily="34" charset="0"/>
              <a:buChar char="•"/>
            </a:pPr>
            <a:r>
              <a:rPr lang="da-DK" dirty="0"/>
              <a:t>Fokusér på hændelsen frem for pågældendes personlighed.</a:t>
            </a:r>
          </a:p>
          <a:p>
            <a:pPr marL="342900" indent="-342900" algn="l">
              <a:buFont typeface="Arial" panose="020B0604020202020204" pitchFamily="34" charset="0"/>
              <a:buChar char="•"/>
            </a:pPr>
            <a:endParaRPr lang="da-DK" dirty="0"/>
          </a:p>
        </p:txBody>
      </p:sp>
      <p:pic>
        <p:nvPicPr>
          <p:cNvPr id="4" name="Billed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5" name="Bille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4981" y="155160"/>
            <a:ext cx="1333500" cy="1333500"/>
          </a:xfrm>
          <a:prstGeom prst="rect">
            <a:avLst/>
          </a:prstGeom>
        </p:spPr>
      </p:pic>
    </p:spTree>
    <p:extLst>
      <p:ext uri="{BB962C8B-B14F-4D97-AF65-F5344CB8AC3E}">
        <p14:creationId xmlns:p14="http://schemas.microsoft.com/office/powerpoint/2010/main" val="2880349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507185"/>
            <a:ext cx="9144000" cy="947542"/>
          </a:xfrm>
        </p:spPr>
        <p:txBody>
          <a:bodyPr>
            <a:noAutofit/>
          </a:bodyPr>
          <a:lstStyle/>
          <a:p>
            <a:r>
              <a:rPr lang="da-DK" sz="3600" b="1" dirty="0"/>
              <a:t>Etik og dilemmaernes kampplads</a:t>
            </a:r>
            <a:br>
              <a:rPr lang="da-DK" sz="3600" b="1" dirty="0"/>
            </a:br>
            <a:r>
              <a:rPr lang="da-DK" sz="3600" b="1" dirty="0">
                <a:solidFill>
                  <a:schemeClr val="accent1">
                    <a:lumMod val="75000"/>
                  </a:schemeClr>
                </a:solidFill>
              </a:rPr>
              <a:t>Den narrative kommunikation</a:t>
            </a:r>
            <a:endParaRPr lang="da-DK" sz="3600" b="1" dirty="0"/>
          </a:p>
        </p:txBody>
      </p:sp>
      <p:sp>
        <p:nvSpPr>
          <p:cNvPr id="3" name="Undertitel 2"/>
          <p:cNvSpPr>
            <a:spLocks noGrp="1"/>
          </p:cNvSpPr>
          <p:nvPr>
            <p:ph type="subTitle" idx="1"/>
          </p:nvPr>
        </p:nvSpPr>
        <p:spPr>
          <a:xfrm>
            <a:off x="1524000" y="1812175"/>
            <a:ext cx="9144000" cy="3445625"/>
          </a:xfrm>
        </p:spPr>
        <p:txBody>
          <a:bodyPr>
            <a:normAutofit fontScale="92500" lnSpcReduction="10000"/>
          </a:bodyPr>
          <a:lstStyle/>
          <a:p>
            <a:pPr marL="342900" indent="-342900" algn="l">
              <a:buFont typeface="Arial" panose="020B0604020202020204" pitchFamily="34" charset="0"/>
              <a:buChar char="•"/>
            </a:pPr>
            <a:r>
              <a:rPr lang="da-DK" dirty="0"/>
              <a:t>Et narrativ dannes ud fra de særlige begreber, forståelsesrammer og historier, som det enkelte individ bringer ind i en kontekst.</a:t>
            </a:r>
          </a:p>
          <a:p>
            <a:pPr marL="342900" indent="-342900" algn="l">
              <a:buFont typeface="Arial" panose="020B0604020202020204" pitchFamily="34" charset="0"/>
              <a:buChar char="•"/>
            </a:pPr>
            <a:endParaRPr lang="da-DK" dirty="0"/>
          </a:p>
          <a:p>
            <a:pPr marL="342900" indent="-342900" algn="l">
              <a:buFont typeface="Arial" panose="020B0604020202020204" pitchFamily="34" charset="0"/>
              <a:buChar char="•"/>
            </a:pPr>
            <a:r>
              <a:rPr lang="da-DK" i="1" dirty="0"/>
              <a:t>”Hvis det i sandhed skal lykkes at føre et menneske hen til et bestemt sted, må man først og fremmest passe på at finde ham, der hvor han er og begynde der”</a:t>
            </a:r>
          </a:p>
          <a:p>
            <a:pPr algn="l"/>
            <a:endParaRPr lang="da-DK" i="1" dirty="0"/>
          </a:p>
          <a:p>
            <a:pPr marL="342900" indent="-342900" algn="l">
              <a:buFont typeface="Arial" panose="020B0604020202020204" pitchFamily="34" charset="0"/>
              <a:buChar char="•"/>
            </a:pPr>
            <a:r>
              <a:rPr lang="da-DK" dirty="0"/>
              <a:t>Den narrative kommunikation bygger på den grundtanke, at en historie kan være med til skabe eller ændre den opfattelse, vi har af de ting, der sker omkring os.</a:t>
            </a:r>
          </a:p>
          <a:p>
            <a:pPr marL="342900" indent="-342900" algn="l">
              <a:buFont typeface="Arial" panose="020B0604020202020204" pitchFamily="34" charset="0"/>
              <a:buChar char="•"/>
            </a:pPr>
            <a:endParaRPr lang="da-DK" dirty="0"/>
          </a:p>
          <a:p>
            <a:pPr marL="342900" indent="-342900" algn="l">
              <a:buFont typeface="Arial" panose="020B0604020202020204" pitchFamily="34" charset="0"/>
              <a:buChar char="•"/>
            </a:pPr>
            <a:endParaRPr lang="da-DK" dirty="0"/>
          </a:p>
        </p:txBody>
      </p:sp>
      <p:pic>
        <p:nvPicPr>
          <p:cNvPr id="4" name="Bille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21833" y="155160"/>
            <a:ext cx="2150225" cy="1202668"/>
          </a:xfrm>
          <a:prstGeom prst="rect">
            <a:avLst/>
          </a:prstGeo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8122" y="4826977"/>
            <a:ext cx="2518055" cy="1740877"/>
          </a:xfrm>
          <a:prstGeom prst="rect">
            <a:avLst/>
          </a:prstGeom>
        </p:spPr>
      </p:pic>
      <p:pic>
        <p:nvPicPr>
          <p:cNvPr id="6" name="Billed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3819" y="155160"/>
            <a:ext cx="1333500" cy="1333500"/>
          </a:xfrm>
          <a:prstGeom prst="rect">
            <a:avLst/>
          </a:prstGeom>
        </p:spPr>
      </p:pic>
    </p:spTree>
    <p:extLst>
      <p:ext uri="{BB962C8B-B14F-4D97-AF65-F5344CB8AC3E}">
        <p14:creationId xmlns:p14="http://schemas.microsoft.com/office/powerpoint/2010/main" val="175096195"/>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4548</TotalTime>
  <Words>1056</Words>
  <Application>Microsoft Office PowerPoint</Application>
  <PresentationFormat>Widescreen</PresentationFormat>
  <Paragraphs>86</Paragraphs>
  <Slides>13</Slides>
  <Notes>11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13</vt:i4>
      </vt:variant>
    </vt:vector>
  </HeadingPairs>
  <TitlesOfParts>
    <vt:vector size="17" baseType="lpstr">
      <vt:lpstr>Arial</vt:lpstr>
      <vt:lpstr>Calibri</vt:lpstr>
      <vt:lpstr>Calibri Light</vt:lpstr>
      <vt:lpstr>Office-tema</vt:lpstr>
      <vt:lpstr>Etik og dilemmaernes kampplads</vt:lpstr>
      <vt:lpstr>Etik og dilemmaernes kampplads AGENDA</vt:lpstr>
      <vt:lpstr>Etik og dilemmaernes kampplads Hvorfor skal vi tale om etik?</vt:lpstr>
      <vt:lpstr>Etik og dilemmaernes kampplads Hvad er etik?</vt:lpstr>
      <vt:lpstr>Etik og dilemmaernes kampplads Etikkens grundregler?</vt:lpstr>
      <vt:lpstr>Etik og dilemmaernes kampplads Etik  handler (også) om kultur.</vt:lpstr>
      <vt:lpstr>Etik og dilemmaernes kampplads Etik i dagligdagen</vt:lpstr>
      <vt:lpstr>Etik og dilemmaernes kampplads Om at kunne modtage kritik</vt:lpstr>
      <vt:lpstr>Etik og dilemmaernes kampplads Den narrative kommunikation</vt:lpstr>
      <vt:lpstr>Etik og dilemmaernes kampplads Case 1</vt:lpstr>
      <vt:lpstr>Etik og dilemmaernes kampplads Case 1</vt:lpstr>
      <vt:lpstr>Etik og dilemmaernes kampplads Case 2</vt:lpstr>
      <vt:lpstr>Etik og dilemmaernes kampplads Spørgsmål?</vt:lpstr>
    </vt:vector>
  </TitlesOfParts>
  <Company>Rigspolitiets Koncern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 dilemmaernes kampplads</dc:title>
  <dc:creator>Bræmhøj, Lars Henrik (LHB004)</dc:creator>
  <cp:lastModifiedBy>Vivi Ettrup Hermansen</cp:lastModifiedBy>
  <cp:revision>30</cp:revision>
  <dcterms:created xsi:type="dcterms:W3CDTF">2022-05-17T07:22:49Z</dcterms:created>
  <dcterms:modified xsi:type="dcterms:W3CDTF">2022-05-31T19:06:32Z</dcterms:modified>
</cp:coreProperties>
</file>