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6" r:id="rId3"/>
    <p:sldId id="320" r:id="rId4"/>
    <p:sldId id="321" r:id="rId5"/>
    <p:sldId id="324" r:id="rId6"/>
    <p:sldId id="322" r:id="rId7"/>
    <p:sldId id="323" r:id="rId8"/>
    <p:sldId id="325" r:id="rId9"/>
    <p:sldId id="326" r:id="rId10"/>
    <p:sldId id="319" r:id="rId11"/>
    <p:sldId id="314" r:id="rId12"/>
    <p:sldId id="315" r:id="rId13"/>
    <p:sldId id="327" r:id="rId14"/>
    <p:sldId id="329" r:id="rId15"/>
    <p:sldId id="328" r:id="rId16"/>
  </p:sldIdLst>
  <p:sldSz cx="9144000" cy="6858000" type="screen4x3"/>
  <p:notesSz cx="6858000" cy="9144000"/>
  <p:defaultTextStyle>
    <a:defPPr>
      <a:defRPr lang="da-D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0F1C6-E6F4-0C33-38BF-65A5ACF49D3B}" v="335" dt="2026-01-26T15:22:26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3A377D0A-7A09-B01C-836E-EB114AD86A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BAC0370-599F-4292-6922-B804603F8D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011162-F032-40BC-88AD-ACA408545A33}" type="datetimeFigureOut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670702B-13BD-2475-38F7-60E6182DBC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4">
            <a:extLst>
              <a:ext uri="{FF2B5EF4-FFF2-40B4-BE49-F238E27FC236}">
                <a16:creationId xmlns:a16="http://schemas.microsoft.com/office/drawing/2014/main" id="{6E6BA00E-5A17-916F-7AFB-ACBD762F89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C4AEF6-92B0-439B-A015-08E3DD915AC2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135416DD-5B0D-4A04-737E-B4F3D137CB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060E6BF-E437-C8C5-2863-6FA46082FE3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2217AB-81EC-4894-90BC-FFE6B55D39F5}" type="datetimeFigureOut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4" name="Pladsholder til diasbillede 3">
            <a:extLst>
              <a:ext uri="{FF2B5EF4-FFF2-40B4-BE49-F238E27FC236}">
                <a16:creationId xmlns:a16="http://schemas.microsoft.com/office/drawing/2014/main" id="{FEDE5441-CEE3-9302-6819-872DF25764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  <p:sp>
        <p:nvSpPr>
          <p:cNvPr id="5" name="Pladsholder til noter 4">
            <a:extLst>
              <a:ext uri="{FF2B5EF4-FFF2-40B4-BE49-F238E27FC236}">
                <a16:creationId xmlns:a16="http://schemas.microsoft.com/office/drawing/2014/main" id="{3F2E01DB-C9AF-C109-0120-B35AAD111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noProof="0"/>
              <a:t>Klik for at redigere typografi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5D567D8-D51F-2C85-1555-D665E4CE01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6">
            <a:extLst>
              <a:ext uri="{FF2B5EF4-FFF2-40B4-BE49-F238E27FC236}">
                <a16:creationId xmlns:a16="http://schemas.microsoft.com/office/drawing/2014/main" id="{7C0CB0FD-55E3-3829-6516-9683657D60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4451F14-2A4A-49A1-9616-407496BBB047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ladsholder til diasbillede 1">
            <a:extLst>
              <a:ext uri="{FF2B5EF4-FFF2-40B4-BE49-F238E27FC236}">
                <a16:creationId xmlns:a16="http://schemas.microsoft.com/office/drawing/2014/main" id="{CFF887C3-3CE4-E2DA-F2BC-5CAB1625F0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Pladsholder til noter 2">
            <a:extLst>
              <a:ext uri="{FF2B5EF4-FFF2-40B4-BE49-F238E27FC236}">
                <a16:creationId xmlns:a16="http://schemas.microsoft.com/office/drawing/2014/main" id="{24A4FE5F-4A5D-36C8-305E-AFB3722A79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a-DK" altLang="da-DK"/>
          </a:p>
        </p:txBody>
      </p:sp>
      <p:sp>
        <p:nvSpPr>
          <p:cNvPr id="4" name="Pladsholder til sidehoved 3">
            <a:extLst>
              <a:ext uri="{FF2B5EF4-FFF2-40B4-BE49-F238E27FC236}">
                <a16:creationId xmlns:a16="http://schemas.microsoft.com/office/drawing/2014/main" id="{8FBCFD3B-E525-ECFC-04CA-C547705D628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256E2C3-7FAD-E479-77DB-0ECD18C1D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33570-7070-47E2-BE16-DAA13ADE3A96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0A82043-3624-E34A-A598-5F27D7EA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2ED12384-A61E-28E1-D49C-132FA63D2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91A61-C330-48D9-A312-E9B451DAB8F1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97742884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1E266C-4DC8-C9A6-943B-3202E14CA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FF2DA-0742-4DFC-BC44-3FC8F3081D5D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116E98F-B711-13ED-B712-8CE71D187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FF139BA3-A0C9-6BAD-2224-D0E8DD47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A5D4E-35B7-4883-BAC6-525645CBDEEB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84378689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FDC731-6FF2-4F44-D018-62A6A40DC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C5B84-17F1-4DEC-8B58-06D7CA1230A5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C64031-79A9-D6E9-D5AB-18A479881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AD87FB4C-920E-03AA-AEA3-3886D5C5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8F621-80D4-4322-8B10-71EA3FAF0D87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2567562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99C2780-82BA-2F11-CF75-EF65E8868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49300-E7A8-4D41-B041-731CFEF53CC3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31CF4D-D307-6723-4E66-A3F32B33F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09174CC8-AD6A-A080-45B3-44165AF4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AD4AB-1A49-42FD-908F-80D0DE07F612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2482322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B58839-9BE3-451E-CBC5-F0795129F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6C330-64AB-424A-8081-9B74B2D6ADF3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4D08DA-A6D4-4BA0-A952-ACFF93C3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1AC1347E-CC77-7E36-2AD6-D2475634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1BA81-DA39-43A8-BED8-76BD7860EBE7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7957751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F40E3878-5822-7637-710F-A384459ED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14976-BDCE-4380-B060-B0C254793020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CE437334-105A-9EC3-C51F-5A76C474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C8E94CE8-C0E3-699C-DFBB-49A789449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812B2-051D-479A-9284-FB0F8C2573E9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47042354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41CEA1B1-FC11-D689-0FDE-587FB8175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9DA0-BB31-4323-A381-B299A47BF82F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AB9F07B3-2AF0-AACC-F252-48B85A11A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9" name="Pladsholder til diasnummer 5">
            <a:extLst>
              <a:ext uri="{FF2B5EF4-FFF2-40B4-BE49-F238E27FC236}">
                <a16:creationId xmlns:a16="http://schemas.microsoft.com/office/drawing/2014/main" id="{287969DF-DA94-3A48-A7C3-3772D283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C8051-1443-4D1C-816E-CF87A935C6E9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79783624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3">
            <a:extLst>
              <a:ext uri="{FF2B5EF4-FFF2-40B4-BE49-F238E27FC236}">
                <a16:creationId xmlns:a16="http://schemas.microsoft.com/office/drawing/2014/main" id="{98C9AB93-509E-D3AD-0BF9-B553EF6A8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306DA-6A8A-405A-83C5-EE8F4C0CA982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4" name="Pladsholder til sidefod 4">
            <a:extLst>
              <a:ext uri="{FF2B5EF4-FFF2-40B4-BE49-F238E27FC236}">
                <a16:creationId xmlns:a16="http://schemas.microsoft.com/office/drawing/2014/main" id="{4136C77F-94E8-A599-3407-661A50864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5" name="Pladsholder til diasnummer 5">
            <a:extLst>
              <a:ext uri="{FF2B5EF4-FFF2-40B4-BE49-F238E27FC236}">
                <a16:creationId xmlns:a16="http://schemas.microsoft.com/office/drawing/2014/main" id="{1CE122FA-9E29-D833-FAE7-631BD3C1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8F8A3-FB3E-4991-B712-200B8506A2C8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862057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>
            <a:extLst>
              <a:ext uri="{FF2B5EF4-FFF2-40B4-BE49-F238E27FC236}">
                <a16:creationId xmlns:a16="http://schemas.microsoft.com/office/drawing/2014/main" id="{C029CB72-5E1D-18A9-BE25-CC28D8CF3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6D523-BD68-4C78-901C-9CF3D910B4C6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3" name="Pladsholder til sidefod 4">
            <a:extLst>
              <a:ext uri="{FF2B5EF4-FFF2-40B4-BE49-F238E27FC236}">
                <a16:creationId xmlns:a16="http://schemas.microsoft.com/office/drawing/2014/main" id="{C36800C5-7BA9-CACB-F104-0985E6D2B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4" name="Pladsholder til diasnummer 5">
            <a:extLst>
              <a:ext uri="{FF2B5EF4-FFF2-40B4-BE49-F238E27FC236}">
                <a16:creationId xmlns:a16="http://schemas.microsoft.com/office/drawing/2014/main" id="{070C530F-D77B-8E74-31DD-AAC88B85C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C9B4D-4C2C-423D-BB44-2AB4BD20A1AD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5965487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2BF7A6F6-3186-2677-E5DF-8DE552C5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CBC09-2776-4C3A-899E-60A623C615A1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DA97D30E-A2CE-03E9-64F5-ABA33F9B4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F36F2A59-A4F7-FBE8-1409-08D8256DE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4A6CD-7D4B-4106-A66D-69E36C8A8BB5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68600309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D8C63CE4-D4DD-0EF1-3746-522AD22E3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6ADED-4C5D-459E-9BF9-9D0570CE350E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68E87DC3-C15B-FF5D-F8F0-6D607C1D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7A972229-5DE4-611C-32BB-38CFFA83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CF6C9-566A-49EB-B7AF-C416CFE5108C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05367685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>
            <a:extLst>
              <a:ext uri="{FF2B5EF4-FFF2-40B4-BE49-F238E27FC236}">
                <a16:creationId xmlns:a16="http://schemas.microsoft.com/office/drawing/2014/main" id="{029A8A03-4659-5C5C-8FAC-4095F23019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titeltypografi i masteren</a:t>
            </a:r>
          </a:p>
        </p:txBody>
      </p:sp>
      <p:sp>
        <p:nvSpPr>
          <p:cNvPr id="1027" name="Pladsholder til tekst 2">
            <a:extLst>
              <a:ext uri="{FF2B5EF4-FFF2-40B4-BE49-F238E27FC236}">
                <a16:creationId xmlns:a16="http://schemas.microsoft.com/office/drawing/2014/main" id="{3E5608E0-92AE-8699-594F-CB2D84C427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typografi i masteren</a:t>
            </a:r>
          </a:p>
          <a:p>
            <a:pPr lvl="1"/>
            <a:r>
              <a:rPr lang="da-DK" altLang="da-DK"/>
              <a:t>Andet niveau</a:t>
            </a:r>
          </a:p>
          <a:p>
            <a:pPr lvl="2"/>
            <a:r>
              <a:rPr lang="da-DK" altLang="da-DK"/>
              <a:t>Tredje niveau</a:t>
            </a:r>
          </a:p>
          <a:p>
            <a:pPr lvl="3"/>
            <a:r>
              <a:rPr lang="da-DK" altLang="da-DK"/>
              <a:t>Fjerde niveau</a:t>
            </a:r>
          </a:p>
          <a:p>
            <a:pPr lvl="4"/>
            <a:r>
              <a:rPr lang="da-DK" alt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459FDE6-63AB-812B-64F8-3BB483E1B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7C2B03-B07A-4BF3-BAB9-061EB1FC499B}" type="datetime1">
              <a:rPr lang="da-DK"/>
              <a:pPr>
                <a:defRPr/>
              </a:pPr>
              <a:t>09-02-2026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841FDEA-5FF5-5114-3167-5439347C4F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7EA15C1D-68D5-E74A-93AB-6F59EBAAD3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5BF92B-B85F-4DC3-87E6-6024F75DCF8E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774848-9B2E-0D9C-F8BE-9FD894BDC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50" y="1412875"/>
            <a:ext cx="8424863" cy="388778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sz="33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PROGRAMKENDSKAB og DOMMERVEDLIGEHOLDELSE</a:t>
            </a:r>
            <a:br>
              <a:rPr lang="da-DK" sz="33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sz="33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br>
              <a:rPr lang="da-DK" sz="33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sz="33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Cases øvelse 1-12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>
            <a:extLst>
              <a:ext uri="{FF2B5EF4-FFF2-40B4-BE49-F238E27FC236}">
                <a16:creationId xmlns:a16="http://schemas.microsoft.com/office/drawing/2014/main" id="{9BF3893C-BF1B-3043-B6B1-B99B2392A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7, Gerningssted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Patruljeklassen</a:t>
            </a:r>
          </a:p>
        </p:txBody>
      </p:sp>
      <p:sp>
        <p:nvSpPr>
          <p:cNvPr id="6147" name="Pladsholder til indhold 2">
            <a:extLst>
              <a:ext uri="{FF2B5EF4-FFF2-40B4-BE49-F238E27FC236}">
                <a16:creationId xmlns:a16="http://schemas.microsoft.com/office/drawing/2014/main" id="{90B3EE12-1236-F9CD-955E-76895EC14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5040312"/>
          </a:xfrm>
        </p:spPr>
        <p:txBody>
          <a:bodyPr/>
          <a:lstStyle/>
          <a:p>
            <a:pPr marL="0" indent="0">
              <a:buNone/>
              <a:defRPr/>
            </a:pPr>
            <a:endParaRPr lang="da-DK" sz="2000">
              <a:ea typeface="Calibri"/>
              <a:cs typeface="Calibri"/>
            </a:endParaRPr>
          </a:p>
          <a:p>
            <a:pPr>
              <a:defRPr/>
            </a:pPr>
            <a:r>
              <a:rPr lang="da-DK" sz="2000"/>
              <a:t>Hund påviser genstand nr. 4 som HF går ind og sikrer, uden at give nogen tegn til dommer. </a:t>
            </a:r>
          </a:p>
          <a:p>
            <a:pPr>
              <a:defRPr/>
            </a:pPr>
            <a:r>
              <a:rPr lang="da-DK" sz="2000">
                <a:solidFill>
                  <a:srgbClr val="FF0000"/>
                </a:solidFill>
              </a:rPr>
              <a:t>Intet fradrag – kræver ikke tilladelse, men oplyses oftest af HUF.</a:t>
            </a:r>
          </a:p>
          <a:p>
            <a:pPr>
              <a:defRPr/>
            </a:pPr>
            <a:r>
              <a:rPr lang="da-DK" sz="2000"/>
              <a:t>Hunden søger videre i gerningsstedet da HUF har overtaget genstand 4 og påviser genstand 5 mens føreren sikrer genstand 4</a:t>
            </a:r>
          </a:p>
          <a:p>
            <a:pPr>
              <a:defRPr/>
            </a:pPr>
            <a:r>
              <a:rPr lang="da-DK" sz="2000">
                <a:solidFill>
                  <a:srgbClr val="FF0000"/>
                </a:solidFill>
              </a:rPr>
              <a:t>Intet fradrag – når hunden har påvist korrekt og HUF overtaget genstanden, kan hunden godt fortsætte arbejdet, mens HUF går ud.</a:t>
            </a:r>
          </a:p>
          <a:p>
            <a:pPr>
              <a:defRPr/>
            </a:pPr>
            <a:r>
              <a:rPr lang="da-DK" sz="2000">
                <a:solidFill>
                  <a:srgbClr val="FF0000"/>
                </a:solidFill>
              </a:rPr>
              <a:t>Hundens arbejde er egentlig upåklageligt.</a:t>
            </a:r>
          </a:p>
          <a:p>
            <a:pPr>
              <a:defRPr/>
            </a:pPr>
            <a:r>
              <a:rPr lang="da-DK" sz="2000">
                <a:solidFill>
                  <a:srgbClr val="FF0000"/>
                </a:solidFill>
              </a:rPr>
              <a:t>Bestemmelsen om at hunden skulle ud af gerningsstedet for at starte op på ny stammer fra tidligere, hvor hunden apporterede genstanden ud til føreren. </a:t>
            </a:r>
          </a:p>
          <a:p>
            <a:pPr>
              <a:defRPr/>
            </a:pPr>
            <a:r>
              <a:rPr lang="da-DK" sz="2000">
                <a:solidFill>
                  <a:srgbClr val="FF0000"/>
                </a:solidFill>
              </a:rPr>
              <a:t>Hunden skal dog fortsat påvise/markere genstanden indtil hundeføreren kommer frem og overtager denne.</a:t>
            </a:r>
          </a:p>
          <a:p>
            <a:pPr>
              <a:defRPr/>
            </a:pPr>
            <a:endParaRPr lang="da-DK" sz="200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da-DK" sz="2000">
                <a:solidFill>
                  <a:srgbClr val="FF0000"/>
                </a:solidFill>
              </a:rPr>
              <a:t>  </a:t>
            </a:r>
            <a:endParaRPr lang="da-DK" sz="2000" b="1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da-DK" sz="2000" b="1">
              <a:solidFill>
                <a:srgbClr val="FF0000"/>
              </a:solidFill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FCE6023-7076-1C5E-B4D0-C9E303C26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>
            <a:extLst>
              <a:ext uri="{FF2B5EF4-FFF2-40B4-BE49-F238E27FC236}">
                <a16:creationId xmlns:a16="http://schemas.microsoft.com/office/drawing/2014/main" id="{42629754-7323-76E9-446F-D512194D0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8, Spor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Kriminalklassen</a:t>
            </a:r>
            <a:endParaRPr lang="da-DK" altLang="da-DK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Pladsholder til indhold 2">
            <a:extLst>
              <a:ext uri="{FF2B5EF4-FFF2-40B4-BE49-F238E27FC236}">
                <a16:creationId xmlns:a16="http://schemas.microsoft.com/office/drawing/2014/main" id="{C24ADB46-FD49-80CD-52AB-F1A230B51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r>
              <a:rPr lang="da-DK" altLang="da-DK" sz="2000"/>
              <a:t>Opstart, hunden  passerer sporet 2 gange før den får spor</a:t>
            </a:r>
          </a:p>
          <a:p>
            <a:r>
              <a:rPr lang="da-DK" altLang="da-DK" sz="2000">
                <a:solidFill>
                  <a:srgbClr val="FF0000"/>
                </a:solidFill>
              </a:rPr>
              <a:t>- 0,5 P</a:t>
            </a:r>
            <a:endParaRPr lang="da-DK" altLang="da-DK" sz="200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da-DK" altLang="da-DK" sz="2000"/>
              <a:t>ved knæk nr. 2 går hunden 5 meter over knækket </a:t>
            </a:r>
            <a:endParaRPr lang="da-DK" altLang="da-DK" sz="2000">
              <a:ea typeface="Calibri"/>
              <a:cs typeface="Calibri"/>
            </a:endParaRPr>
          </a:p>
          <a:p>
            <a:r>
              <a:rPr lang="da-DK" altLang="da-DK" sz="2000">
                <a:solidFill>
                  <a:srgbClr val="FF0000"/>
                </a:solidFill>
              </a:rPr>
              <a:t>- 0,2 P</a:t>
            </a:r>
            <a:endParaRPr lang="da-DK" altLang="da-DK" sz="200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da-DK" altLang="da-DK" sz="2000"/>
              <a:t>ved knæk nr. 5 går hunden 3 meter for langt, og får usikkert søg,</a:t>
            </a:r>
            <a:endParaRPr lang="da-DK" altLang="da-DK" sz="2000">
              <a:ea typeface="Calibri"/>
              <a:cs typeface="Calibri"/>
            </a:endParaRPr>
          </a:p>
          <a:p>
            <a:r>
              <a:rPr lang="da-DK" altLang="da-DK" sz="2000"/>
              <a:t>-</a:t>
            </a:r>
            <a:r>
              <a:rPr lang="da-DK" altLang="da-DK" sz="2000">
                <a:solidFill>
                  <a:srgbClr val="FF0000"/>
                </a:solidFill>
              </a:rPr>
              <a:t>0,2P</a:t>
            </a:r>
            <a:endParaRPr lang="da-DK" altLang="da-DK" sz="200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da-DK" altLang="da-DK" sz="2000"/>
              <a:t>HF kalder hunden tilbage 2 gange for at sikre spor</a:t>
            </a:r>
            <a:endParaRPr lang="da-DK" altLang="da-DK" sz="2000">
              <a:solidFill>
                <a:srgbClr val="FF0000"/>
              </a:solidFill>
            </a:endParaRPr>
          </a:p>
          <a:p>
            <a:r>
              <a:rPr lang="da-DK" altLang="da-DK" sz="2000">
                <a:solidFill>
                  <a:srgbClr val="FF0000"/>
                </a:solidFill>
              </a:rPr>
              <a:t>-1,0 point</a:t>
            </a:r>
            <a:endParaRPr lang="da-DK" altLang="da-DK" sz="200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da-DK" altLang="da-DK" sz="2000"/>
              <a:t>Ved knæk nr. 9 kommer hunden ikke helt ud i spidsen </a:t>
            </a:r>
            <a:endParaRPr lang="da-DK" altLang="da-DK" sz="2000">
              <a:ea typeface="Calibri"/>
              <a:cs typeface="Calibri"/>
            </a:endParaRPr>
          </a:p>
          <a:p>
            <a:r>
              <a:rPr lang="da-DK" altLang="da-DK" sz="2000">
                <a:solidFill>
                  <a:srgbClr val="FF0000"/>
                </a:solidFill>
              </a:rPr>
              <a:t> -0,2 </a:t>
            </a:r>
            <a:endParaRPr lang="da-DK" altLang="da-DK" sz="200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da-DK" altLang="da-DK" sz="2000"/>
              <a:t>HF samler genstand nr. 2 op uden påvisning fra hund</a:t>
            </a:r>
            <a:endParaRPr lang="da-DK" altLang="da-DK" sz="2000">
              <a:ea typeface="Calibri"/>
              <a:cs typeface="Calibri"/>
            </a:endParaRPr>
          </a:p>
          <a:p>
            <a:r>
              <a:rPr lang="da-DK" altLang="da-DK" sz="2000">
                <a:solidFill>
                  <a:srgbClr val="FF0000"/>
                </a:solidFill>
              </a:rPr>
              <a:t>-1,0,</a:t>
            </a:r>
            <a:r>
              <a:rPr lang="da-DK" altLang="da-DK" sz="2000"/>
              <a:t> </a:t>
            </a:r>
            <a:endParaRPr lang="da-DK" altLang="da-DK" sz="2000">
              <a:ea typeface="Calibri"/>
              <a:cs typeface="Calibri"/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2332514-0C1B-7DD3-993E-01DE7AD7E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92488" cy="365125"/>
          </a:xfrm>
        </p:spPr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>
            <a:extLst>
              <a:ext uri="{FF2B5EF4-FFF2-40B4-BE49-F238E27FC236}">
                <a16:creationId xmlns:a16="http://schemas.microsoft.com/office/drawing/2014/main" id="{707B79E8-3C34-253C-BF5E-52068E06E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8, Spor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Kriminalklassen</a:t>
            </a:r>
            <a:endParaRPr lang="da-DK" altLang="da-DK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Pladsholder til indhold 2">
            <a:extLst>
              <a:ext uri="{FF2B5EF4-FFF2-40B4-BE49-F238E27FC236}">
                <a16:creationId xmlns:a16="http://schemas.microsoft.com/office/drawing/2014/main" id="{410C088E-35E5-F04E-991A-D59E5801F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da-DK" sz="2000"/>
              <a:t>Hunden graver genstand nr. 3 op.</a:t>
            </a:r>
          </a:p>
          <a:p>
            <a:pPr>
              <a:defRPr/>
            </a:pPr>
            <a:r>
              <a:rPr lang="da-DK" sz="2000">
                <a:solidFill>
                  <a:srgbClr val="FF0000"/>
                </a:solidFill>
                <a:ea typeface="Calibri"/>
                <a:cs typeface="Calibri"/>
              </a:rPr>
              <a:t>Intet fradrag</a:t>
            </a:r>
          </a:p>
          <a:p>
            <a:pPr>
              <a:defRPr/>
            </a:pPr>
            <a:r>
              <a:rPr lang="da-DK" sz="2000"/>
              <a:t> Hunden tager genstand i munden</a:t>
            </a:r>
          </a:p>
          <a:p>
            <a:pPr>
              <a:defRPr/>
            </a:pPr>
            <a:r>
              <a:rPr lang="da-DK" sz="2000">
                <a:solidFill>
                  <a:srgbClr val="FF0000"/>
                </a:solidFill>
              </a:rPr>
              <a:t> -1,0P. </a:t>
            </a:r>
          </a:p>
          <a:p>
            <a:pPr marL="0" indent="0">
              <a:buNone/>
              <a:defRPr/>
            </a:pPr>
            <a:endParaRPr lang="da-DK" sz="2000">
              <a:solidFill>
                <a:srgbClr val="FF0000"/>
              </a:solidFill>
            </a:endParaRPr>
          </a:p>
          <a:p>
            <a:pPr>
              <a:defRPr/>
            </a:pPr>
            <a:r>
              <a:rPr lang="da-DK" sz="2000" b="1">
                <a:solidFill>
                  <a:srgbClr val="FF0000"/>
                </a:solidFill>
              </a:rPr>
              <a:t>I alt -4,1 point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da-DK" sz="200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3C9D5A5-5103-79CB-3E64-546EF7DF2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>
            <a:extLst>
              <a:ext uri="{FF2B5EF4-FFF2-40B4-BE49-F238E27FC236}">
                <a16:creationId xmlns:a16="http://schemas.microsoft.com/office/drawing/2014/main" id="{1F782201-2D18-3F25-7965-AACE3908A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9, Rundering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Patruljeklasse</a:t>
            </a:r>
          </a:p>
        </p:txBody>
      </p:sp>
      <p:sp>
        <p:nvSpPr>
          <p:cNvPr id="6147" name="Pladsholder til indhold 2">
            <a:extLst>
              <a:ext uri="{FF2B5EF4-FFF2-40B4-BE49-F238E27FC236}">
                <a16:creationId xmlns:a16="http://schemas.microsoft.com/office/drawing/2014/main" id="{11F73B0A-3EB2-C8E8-14D8-0A7F5B1D9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116" y="1208779"/>
            <a:ext cx="8229600" cy="514218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da-DK" sz="2000" b="1"/>
              <a:t>Arbejde:</a:t>
            </a:r>
          </a:p>
          <a:p>
            <a:pPr>
              <a:defRPr/>
            </a:pPr>
            <a:r>
              <a:rPr lang="da-DK" sz="2000" b="1"/>
              <a:t>Manglende tilladelse til at gå frem til 1. objekt:	 </a:t>
            </a:r>
            <a:endParaRPr lang="da-DK" sz="2000" b="1">
              <a:ea typeface="Calibri"/>
              <a:cs typeface="Calibri"/>
            </a:endParaRPr>
          </a:p>
          <a:p>
            <a:pPr>
              <a:defRPr/>
            </a:pPr>
            <a:r>
              <a:rPr lang="da-DK" sz="2000" b="1"/>
              <a:t>Manglende areal: Vurderes til ca. 1/6 af banens samlede areal: </a:t>
            </a:r>
            <a:endParaRPr lang="da-DK" sz="2000" b="1">
              <a:ea typeface="Calibri"/>
              <a:cs typeface="Calibri"/>
            </a:endParaRPr>
          </a:p>
          <a:p>
            <a:pPr marL="0" indent="0">
              <a:buNone/>
              <a:defRPr/>
            </a:pPr>
            <a:r>
              <a:rPr lang="da-DK" sz="2000" b="1"/>
              <a:t>Genstande</a:t>
            </a:r>
            <a:endParaRPr lang="da-DK" sz="2000" b="1">
              <a:ea typeface="Calibri"/>
              <a:cs typeface="Calibri"/>
            </a:endParaRPr>
          </a:p>
          <a:p>
            <a:pPr>
              <a:defRPr/>
            </a:pPr>
            <a:r>
              <a:rPr lang="da-DK" sz="2000" b="1"/>
              <a:t>1. hovedobjekt: </a:t>
            </a:r>
            <a:endParaRPr lang="da-DK" sz="2000" b="1">
              <a:solidFill>
                <a:srgbClr val="FF0000"/>
              </a:solidFill>
            </a:endParaRPr>
          </a:p>
          <a:p>
            <a:pPr>
              <a:defRPr/>
            </a:pPr>
            <a:r>
              <a:rPr lang="da-DK" sz="2000" b="1"/>
              <a:t>1. sidegenstand:</a:t>
            </a:r>
            <a:endParaRPr lang="da-DK" sz="2000" b="1">
              <a:solidFill>
                <a:srgbClr val="FF0000"/>
              </a:solidFill>
            </a:endParaRPr>
          </a:p>
          <a:p>
            <a:pPr>
              <a:defRPr/>
            </a:pPr>
            <a:r>
              <a:rPr lang="da-DK" sz="2000" b="1"/>
              <a:t>2. sidegenstand: Da genstanden ikke redegøres for ved aflevering af fundet opnås ikke tilvejebringelsespoint for genstanden: </a:t>
            </a:r>
            <a:endParaRPr lang="da-DK" sz="2000" b="1">
              <a:solidFill>
                <a:srgbClr val="FF0000"/>
              </a:solidFill>
            </a:endParaRPr>
          </a:p>
          <a:p>
            <a:pPr>
              <a:defRPr/>
            </a:pPr>
            <a:r>
              <a:rPr lang="da-DK" sz="2000" b="1"/>
              <a:t>2. hovedobjekt:</a:t>
            </a:r>
            <a:endParaRPr lang="da-DK" sz="2000" b="1">
              <a:ea typeface="Calibri"/>
              <a:cs typeface="Calibri"/>
            </a:endParaRPr>
          </a:p>
          <a:p>
            <a:pPr>
              <a:defRPr/>
            </a:pPr>
            <a:r>
              <a:rPr lang="da-DK" sz="2000" b="1"/>
              <a:t>3. hovedobjekt: HF roser hunden på vej ud til objektet </a:t>
            </a:r>
            <a:endParaRPr lang="da-DK" sz="2000" b="1">
              <a:ea typeface="Calibri"/>
              <a:cs typeface="Calibri"/>
            </a:endParaRPr>
          </a:p>
          <a:p>
            <a:pPr>
              <a:defRPr/>
            </a:pPr>
            <a:endParaRPr lang="da-DK" sz="2000" b="1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defRPr/>
            </a:pPr>
            <a:endParaRPr lang="da-DK" sz="2000" b="1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da-DK" sz="2000" b="1">
                <a:solidFill>
                  <a:srgbClr val="FF0000"/>
                </a:solidFill>
                <a:ea typeface="Calibri"/>
                <a:cs typeface="Calibri"/>
              </a:rPr>
              <a:t>I alt       -17,2 point</a:t>
            </a:r>
          </a:p>
          <a:p>
            <a:pPr>
              <a:defRPr/>
            </a:pPr>
            <a:endParaRPr lang="da-DK" sz="2000" b="1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defRPr/>
            </a:pPr>
            <a:endParaRPr lang="da-DK" sz="2000" b="1">
              <a:solidFill>
                <a:srgbClr val="FF0000"/>
              </a:solidFill>
              <a:ea typeface="Calibri"/>
              <a:cs typeface="Calibri"/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B428672-79CF-3248-4F5D-EAF32ADEB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1A88F182-7650-C317-1983-18819172056F}"/>
              </a:ext>
            </a:extLst>
          </p:cNvPr>
          <p:cNvSpPr txBox="1"/>
          <p:nvPr/>
        </p:nvSpPr>
        <p:spPr>
          <a:xfrm>
            <a:off x="6019800" y="15567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b="1">
                <a:solidFill>
                  <a:srgbClr val="FF0000"/>
                </a:solidFill>
              </a:rPr>
              <a:t>-0,2 point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93AFA63-DB6A-D12A-725B-2D56545F7DFC}"/>
              </a:ext>
            </a:extLst>
          </p:cNvPr>
          <p:cNvSpPr txBox="1"/>
          <p:nvPr/>
        </p:nvSpPr>
        <p:spPr>
          <a:xfrm>
            <a:off x="7532436" y="1926124"/>
            <a:ext cx="1177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>
                <a:solidFill>
                  <a:srgbClr val="FF0000"/>
                </a:solidFill>
              </a:rPr>
              <a:t>-2 point</a:t>
            </a:r>
            <a:endParaRPr lang="da-DK" b="1"/>
          </a:p>
          <a:p>
            <a:endParaRPr lang="da-DK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773F3886-2B2E-9026-C292-2936327ED312}"/>
              </a:ext>
            </a:extLst>
          </p:cNvPr>
          <p:cNvSpPr txBox="1"/>
          <p:nvPr/>
        </p:nvSpPr>
        <p:spPr>
          <a:xfrm>
            <a:off x="2629103" y="27089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a-DK" b="1">
                <a:solidFill>
                  <a:srgbClr val="FF0000"/>
                </a:solidFill>
              </a:rPr>
              <a:t>OK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BB7E623-0C7C-804C-FE18-F2F84ADD297B}"/>
              </a:ext>
            </a:extLst>
          </p:cNvPr>
          <p:cNvSpPr txBox="1"/>
          <p:nvPr/>
        </p:nvSpPr>
        <p:spPr>
          <a:xfrm>
            <a:off x="2629103" y="307825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a-DK" b="1">
                <a:solidFill>
                  <a:srgbClr val="FF0000"/>
                </a:solidFill>
              </a:rPr>
              <a:t>OK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3A82ECC2-4CAF-606D-D3B9-357671C5EFC3}"/>
              </a:ext>
            </a:extLst>
          </p:cNvPr>
          <p:cNvSpPr txBox="1"/>
          <p:nvPr/>
        </p:nvSpPr>
        <p:spPr>
          <a:xfrm>
            <a:off x="7023322" y="3676324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a-DK" b="1">
                <a:solidFill>
                  <a:srgbClr val="FF0000"/>
                </a:solidFill>
              </a:rPr>
              <a:t>-1 point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A2D6EA8C-1DB5-B5DA-97AC-D921BB181725}"/>
              </a:ext>
            </a:extLst>
          </p:cNvPr>
          <p:cNvSpPr txBox="1"/>
          <p:nvPr/>
        </p:nvSpPr>
        <p:spPr>
          <a:xfrm>
            <a:off x="2599759" y="4072596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b="1" err="1">
                <a:solidFill>
                  <a:srgbClr val="FF0000"/>
                </a:solidFill>
              </a:rPr>
              <a:t>Halsgivning</a:t>
            </a:r>
            <a:r>
              <a:rPr lang="da-DK" b="1">
                <a:solidFill>
                  <a:srgbClr val="FF0000"/>
                </a:solidFill>
              </a:rPr>
              <a:t> ok. Bid i hånd -2point. Strafpoint –2 point.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795FD03A-1BA2-DA54-69CB-F2920A6C5C70}"/>
              </a:ext>
            </a:extLst>
          </p:cNvPr>
          <p:cNvSpPr txBox="1"/>
          <p:nvPr/>
        </p:nvSpPr>
        <p:spPr>
          <a:xfrm>
            <a:off x="872927" y="4771860"/>
            <a:ext cx="7764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b="1">
                <a:solidFill>
                  <a:srgbClr val="FF0000"/>
                </a:solidFill>
              </a:rPr>
              <a:t>Vurderes at være tilskyndelse til holde hunden ved objektet -10 point. (Der fås kun for tilvejebringelse)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 descr="Et billede, der indeholder tekst, skærmbillede, kvittering, nummer/tal&#10;&#10;Indhold genereret af kunstig intelligens kan være forkert.">
            <a:extLst>
              <a:ext uri="{FF2B5EF4-FFF2-40B4-BE49-F238E27FC236}">
                <a16:creationId xmlns:a16="http://schemas.microsoft.com/office/drawing/2014/main" id="{4614F4C8-688C-3DEE-92F4-59DBF0FFECD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8" y="213515"/>
            <a:ext cx="8963025" cy="6430971"/>
          </a:xfrm>
          <a:prstGeom prst="rect">
            <a:avLst/>
          </a:prstGeom>
          <a:noFill/>
        </p:spPr>
      </p:pic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A9D753F-BBC6-4E7B-7382-7C3AF863D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da-DK"/>
              <a:t>PROGRAMKENDSKAB og DOMMERVEDLIGEHOLDELSE 2026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9CDEF6BF-8789-3BFB-42CA-84B7A5A80774}"/>
              </a:ext>
            </a:extLst>
          </p:cNvPr>
          <p:cNvSpPr txBox="1"/>
          <p:nvPr/>
        </p:nvSpPr>
        <p:spPr>
          <a:xfrm>
            <a:off x="1657450" y="411531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Søren Sørensen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C1C6FA4-50C7-4F6F-5B8A-8C2D8D4120F4}"/>
              </a:ext>
            </a:extLst>
          </p:cNvPr>
          <p:cNvSpPr txBox="1"/>
          <p:nvPr/>
        </p:nvSpPr>
        <p:spPr>
          <a:xfrm>
            <a:off x="1669232" y="96126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Politihundeforeningen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561FF26A-8119-9086-9E1A-2F5BABC5ABAB}"/>
              </a:ext>
            </a:extLst>
          </p:cNvPr>
          <p:cNvSpPr txBox="1"/>
          <p:nvPr/>
        </p:nvSpPr>
        <p:spPr>
          <a:xfrm>
            <a:off x="4860032" y="41153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1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3DDB66C7-6719-1DCC-F2A1-7BC7FBDF5DF9}"/>
              </a:ext>
            </a:extLst>
          </p:cNvPr>
          <p:cNvSpPr txBox="1"/>
          <p:nvPr/>
        </p:nvSpPr>
        <p:spPr>
          <a:xfrm>
            <a:off x="4860032" y="8994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err="1"/>
              <a:t>Fido</a:t>
            </a:r>
            <a:endParaRPr lang="da-DK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CD9EFB08-4C69-907E-1240-C12BC8DE9FF7}"/>
              </a:ext>
            </a:extLst>
          </p:cNvPr>
          <p:cNvSpPr txBox="1"/>
          <p:nvPr/>
        </p:nvSpPr>
        <p:spPr>
          <a:xfrm>
            <a:off x="449685" y="1466065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Manglende tilladelse til at gå frem til 1. objekt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7091677E-6B95-FFFC-5208-EC49415E1959}"/>
              </a:ext>
            </a:extLst>
          </p:cNvPr>
          <p:cNvSpPr txBox="1"/>
          <p:nvPr/>
        </p:nvSpPr>
        <p:spPr>
          <a:xfrm>
            <a:off x="467544" y="1921909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Manglende areal: 1/6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AB9C4F7D-F911-37F6-0821-6C09C7AFA3B3}"/>
              </a:ext>
            </a:extLst>
          </p:cNvPr>
          <p:cNvCxnSpPr>
            <a:cxnSpLocks/>
          </p:cNvCxnSpPr>
          <p:nvPr/>
        </p:nvCxnSpPr>
        <p:spPr>
          <a:xfrm>
            <a:off x="8028384" y="1628800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Lige forbindelse 17">
            <a:extLst>
              <a:ext uri="{FF2B5EF4-FFF2-40B4-BE49-F238E27FC236}">
                <a16:creationId xmlns:a16="http://schemas.microsoft.com/office/drawing/2014/main" id="{E8968311-D3A9-054D-8822-7833053BA86B}"/>
              </a:ext>
            </a:extLst>
          </p:cNvPr>
          <p:cNvCxnSpPr>
            <a:cxnSpLocks/>
          </p:cNvCxnSpPr>
          <p:nvPr/>
        </p:nvCxnSpPr>
        <p:spPr>
          <a:xfrm>
            <a:off x="7941468" y="263691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Lige forbindelse 18">
            <a:extLst>
              <a:ext uri="{FF2B5EF4-FFF2-40B4-BE49-F238E27FC236}">
                <a16:creationId xmlns:a16="http://schemas.microsoft.com/office/drawing/2014/main" id="{624BBB39-83BD-34CF-EAA4-5619C6E4613A}"/>
              </a:ext>
            </a:extLst>
          </p:cNvPr>
          <p:cNvCxnSpPr>
            <a:cxnSpLocks/>
          </p:cNvCxnSpPr>
          <p:nvPr/>
        </p:nvCxnSpPr>
        <p:spPr>
          <a:xfrm>
            <a:off x="7941468" y="3645024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Lige forbindelse 19">
            <a:extLst>
              <a:ext uri="{FF2B5EF4-FFF2-40B4-BE49-F238E27FC236}">
                <a16:creationId xmlns:a16="http://schemas.microsoft.com/office/drawing/2014/main" id="{C07174F2-55AD-6926-CD38-6A8A43CCC9C1}"/>
              </a:ext>
            </a:extLst>
          </p:cNvPr>
          <p:cNvCxnSpPr>
            <a:cxnSpLocks/>
          </p:cNvCxnSpPr>
          <p:nvPr/>
        </p:nvCxnSpPr>
        <p:spPr>
          <a:xfrm>
            <a:off x="8028384" y="4653136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1C0BFB9A-F4FD-CAD8-A2F4-509EEB80555D}"/>
              </a:ext>
            </a:extLst>
          </p:cNvPr>
          <p:cNvCxnSpPr>
            <a:cxnSpLocks/>
          </p:cNvCxnSpPr>
          <p:nvPr/>
        </p:nvCxnSpPr>
        <p:spPr>
          <a:xfrm>
            <a:off x="7980709" y="587727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kstfelt 21">
            <a:extLst>
              <a:ext uri="{FF2B5EF4-FFF2-40B4-BE49-F238E27FC236}">
                <a16:creationId xmlns:a16="http://schemas.microsoft.com/office/drawing/2014/main" id="{93440A5E-1FDA-9E13-D10E-074468624AD7}"/>
              </a:ext>
            </a:extLst>
          </p:cNvPr>
          <p:cNvSpPr txBox="1"/>
          <p:nvPr/>
        </p:nvSpPr>
        <p:spPr>
          <a:xfrm>
            <a:off x="8532440" y="1628800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/>
              <a:t>2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2DE953FC-A309-D9A4-1D42-A17DC0E78D0D}"/>
              </a:ext>
            </a:extLst>
          </p:cNvPr>
          <p:cNvSpPr txBox="1"/>
          <p:nvPr/>
        </p:nvSpPr>
        <p:spPr>
          <a:xfrm>
            <a:off x="449685" y="260476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1. objekt: OK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569866CD-F8EE-DFAA-E327-76CBE0F7F1DF}"/>
              </a:ext>
            </a:extLst>
          </p:cNvPr>
          <p:cNvSpPr txBox="1"/>
          <p:nvPr/>
        </p:nvSpPr>
        <p:spPr>
          <a:xfrm>
            <a:off x="467544" y="283975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2. objekt: OK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B68F275C-51A2-8B41-B3CF-1F9F107702EA}"/>
              </a:ext>
            </a:extLst>
          </p:cNvPr>
          <p:cNvSpPr txBox="1"/>
          <p:nvPr/>
        </p:nvSpPr>
        <p:spPr>
          <a:xfrm>
            <a:off x="6156176" y="591934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X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0DC025CC-25BC-FA48-2323-5EED3075E06D}"/>
              </a:ext>
            </a:extLst>
          </p:cNvPr>
          <p:cNvSpPr txBox="1"/>
          <p:nvPr/>
        </p:nvSpPr>
        <p:spPr>
          <a:xfrm>
            <a:off x="471098" y="3102957"/>
            <a:ext cx="567488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>
                <a:latin typeface="Arial"/>
                <a:cs typeface="Arial"/>
              </a:rPr>
              <a:t>3. objekt: ÷ ej redegjort for fund ved objekt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361CF2E5-FF2E-8B6B-6414-22E99814E100}"/>
              </a:ext>
            </a:extLst>
          </p:cNvPr>
          <p:cNvSpPr txBox="1"/>
          <p:nvPr/>
        </p:nvSpPr>
        <p:spPr>
          <a:xfrm>
            <a:off x="449685" y="3363939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4. objekt: Hund bider i figurantens hånd ved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BBB2AF39-1B69-6394-E549-09160940DF33}"/>
              </a:ext>
            </a:extLst>
          </p:cNvPr>
          <p:cNvSpPr txBox="1"/>
          <p:nvPr/>
        </p:nvSpPr>
        <p:spPr>
          <a:xfrm>
            <a:off x="1469021" y="3587100"/>
            <a:ext cx="271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pladskommando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E45CB4DA-7864-15DB-4D74-D97D50E0DAB5}"/>
              </a:ext>
            </a:extLst>
          </p:cNvPr>
          <p:cNvSpPr txBox="1"/>
          <p:nvPr/>
        </p:nvSpPr>
        <p:spPr>
          <a:xfrm>
            <a:off x="467544" y="3851118"/>
            <a:ext cx="569444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>
                <a:latin typeface="Arial"/>
                <a:cs typeface="Arial"/>
              </a:rPr>
              <a:t>5. objekt: ÷ HF tilskynder med ros hunden til at blive 	 ved objektet – fradrag af hals og bevogtning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29069D8A-6B40-5DD2-6FD1-8E94057E1E33}"/>
              </a:ext>
            </a:extLst>
          </p:cNvPr>
          <p:cNvSpPr txBox="1"/>
          <p:nvPr/>
        </p:nvSpPr>
        <p:spPr>
          <a:xfrm>
            <a:off x="8495928" y="2658725"/>
            <a:ext cx="6480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/>
              <a:t>5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BB83B1F1-7E29-1491-FCF8-F658673C17C2}"/>
              </a:ext>
            </a:extLst>
          </p:cNvPr>
          <p:cNvSpPr txBox="1"/>
          <p:nvPr/>
        </p:nvSpPr>
        <p:spPr>
          <a:xfrm>
            <a:off x="8469560" y="5288601"/>
            <a:ext cx="2697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/>
              <a:t>2</a:t>
            </a:r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6BC5F22E-E33E-4765-8376-732A786B6395}"/>
              </a:ext>
            </a:extLst>
          </p:cNvPr>
          <p:cNvSpPr txBox="1"/>
          <p:nvPr/>
        </p:nvSpPr>
        <p:spPr>
          <a:xfrm>
            <a:off x="8516913" y="3666452"/>
            <a:ext cx="5399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/>
              <a:t>7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632A5011-E54D-5991-4247-DDF19BD3353B}"/>
              </a:ext>
            </a:extLst>
          </p:cNvPr>
          <p:cNvSpPr txBox="1"/>
          <p:nvPr/>
        </p:nvSpPr>
        <p:spPr>
          <a:xfrm>
            <a:off x="8516913" y="4678004"/>
            <a:ext cx="4137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/>
              <a:t>1</a:t>
            </a:r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E292C104-DFE2-C984-0227-F500C8275675}"/>
              </a:ext>
            </a:extLst>
          </p:cNvPr>
          <p:cNvSpPr txBox="1"/>
          <p:nvPr/>
        </p:nvSpPr>
        <p:spPr>
          <a:xfrm>
            <a:off x="8484307" y="5926996"/>
            <a:ext cx="4463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/>
              <a:t>17</a:t>
            </a: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A952BC53-80AC-AB60-E2BE-A0AA5541C3F9}"/>
              </a:ext>
            </a:extLst>
          </p:cNvPr>
          <p:cNvSpPr txBox="1"/>
          <p:nvPr/>
        </p:nvSpPr>
        <p:spPr>
          <a:xfrm>
            <a:off x="8516913" y="6168261"/>
            <a:ext cx="4137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1123084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el 1">
            <a:extLst>
              <a:ext uri="{FF2B5EF4-FFF2-40B4-BE49-F238E27FC236}">
                <a16:creationId xmlns:a16="http://schemas.microsoft.com/office/drawing/2014/main" id="{DCF4F1DF-BBAC-3EED-6232-EC4A60CD5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10, 4 min. stop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Unghundeklasse</a:t>
            </a:r>
          </a:p>
        </p:txBody>
      </p:sp>
      <p:sp>
        <p:nvSpPr>
          <p:cNvPr id="6147" name="Pladsholder til indhold 2">
            <a:extLst>
              <a:ext uri="{FF2B5EF4-FFF2-40B4-BE49-F238E27FC236}">
                <a16:creationId xmlns:a16="http://schemas.microsoft.com/office/drawing/2014/main" id="{144ECD3D-AB90-89D7-3139-C0D50FD76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da-DK"/>
              <a:t>Efterbid: </a:t>
            </a:r>
          </a:p>
          <a:p>
            <a:pPr>
              <a:defRPr/>
            </a:pPr>
            <a:r>
              <a:rPr lang="da-DK">
                <a:solidFill>
                  <a:srgbClr val="FF0000"/>
                </a:solidFill>
              </a:rPr>
              <a:t>-1 point</a:t>
            </a:r>
          </a:p>
          <a:p>
            <a:pPr>
              <a:defRPr/>
            </a:pPr>
            <a:r>
              <a:rPr lang="da-DK"/>
              <a:t>Manglende visitation: </a:t>
            </a:r>
          </a:p>
          <a:p>
            <a:pPr>
              <a:defRPr/>
            </a:pPr>
            <a:r>
              <a:rPr lang="da-DK">
                <a:solidFill>
                  <a:srgbClr val="FF0000"/>
                </a:solidFill>
              </a:rPr>
              <a:t>-1 point</a:t>
            </a:r>
          </a:p>
          <a:p>
            <a:pPr>
              <a:defRPr/>
            </a:pPr>
            <a:endParaRPr lang="da-DK" sz="1200"/>
          </a:p>
          <a:p>
            <a:pPr>
              <a:defRPr/>
            </a:pPr>
            <a:r>
              <a:rPr lang="da-DK">
                <a:solidFill>
                  <a:srgbClr val="FF0000"/>
                </a:solidFill>
              </a:rPr>
              <a:t>I alt: 2 point</a:t>
            </a:r>
          </a:p>
          <a:p>
            <a:pPr>
              <a:defRPr/>
            </a:pPr>
            <a:endParaRPr lang="da-DK" sz="120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da-DK">
                <a:solidFill>
                  <a:srgbClr val="FF0000"/>
                </a:solidFill>
              </a:rPr>
              <a:t>Der trækkes ikke for den ekstra kommando og det ekstra stop, da det er en praktisk opgave.  </a:t>
            </a:r>
          </a:p>
          <a:p>
            <a:pPr>
              <a:defRPr/>
            </a:pPr>
            <a:endParaRPr lang="da-DK" sz="2000" b="1">
              <a:solidFill>
                <a:srgbClr val="FF0000"/>
              </a:solidFill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236A3C4-80B6-A65C-8EDF-EA6D658F4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>
            <a:extLst>
              <a:ext uri="{FF2B5EF4-FFF2-40B4-BE49-F238E27FC236}">
                <a16:creationId xmlns:a16="http://schemas.microsoft.com/office/drawing/2014/main" id="{C30E58FE-4707-C695-2D2A-2688AF681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1, Fri ved fod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Patruljeklassen</a:t>
            </a:r>
          </a:p>
        </p:txBody>
      </p:sp>
      <p:sp>
        <p:nvSpPr>
          <p:cNvPr id="6147" name="Pladsholder til indhold 2">
            <a:extLst>
              <a:ext uri="{FF2B5EF4-FFF2-40B4-BE49-F238E27FC236}">
                <a16:creationId xmlns:a16="http://schemas.microsoft.com/office/drawing/2014/main" id="{6C2F9695-7D1F-032E-CBBB-F0ADAC113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r>
              <a:rPr lang="da-DK" altLang="da-DK" sz="2000" b="1"/>
              <a:t>Sætter sig </a:t>
            </a:r>
            <a:r>
              <a:rPr lang="da-DK" altLang="da-DK" sz="2000" b="1" u="sng"/>
              <a:t>konsekvent</a:t>
            </a:r>
            <a:r>
              <a:rPr lang="da-DK" altLang="da-DK" sz="2000" b="1"/>
              <a:t> ikke helt ned og rejser sig for tidligt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– 2,0 point</a:t>
            </a:r>
          </a:p>
          <a:p>
            <a:r>
              <a:rPr lang="da-DK" altLang="da-DK" sz="2000" b="1"/>
              <a:t>Hopper op ad HUF og sætter sig vinkelret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-0,8 point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I alt – 2,8 point i fradrag</a:t>
            </a:r>
          </a:p>
          <a:p>
            <a:endParaRPr lang="da-DK" altLang="da-DK" sz="2000" b="1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29421F9-876F-20E5-B22B-BCF049594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>
            <a:extLst>
              <a:ext uri="{FF2B5EF4-FFF2-40B4-BE49-F238E27FC236}">
                <a16:creationId xmlns:a16="http://schemas.microsoft.com/office/drawing/2014/main" id="{649A7953-0DE7-126E-6F41-6C4238B85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2, Apportering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Patruljeklassen</a:t>
            </a:r>
          </a:p>
        </p:txBody>
      </p:sp>
      <p:sp>
        <p:nvSpPr>
          <p:cNvPr id="7171" name="Pladsholder til indhold 2">
            <a:extLst>
              <a:ext uri="{FF2B5EF4-FFF2-40B4-BE49-F238E27FC236}">
                <a16:creationId xmlns:a16="http://schemas.microsoft.com/office/drawing/2014/main" id="{670922D8-BF71-9FB1-1DBB-2D0308333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968875"/>
          </a:xfrm>
        </p:spPr>
        <p:txBody>
          <a:bodyPr/>
          <a:lstStyle/>
          <a:p>
            <a:r>
              <a:rPr lang="da-DK" altLang="da-DK" sz="2000" b="1"/>
              <a:t>Knaldapporterer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- 1,0 point</a:t>
            </a:r>
          </a:p>
          <a:p>
            <a:r>
              <a:rPr lang="da-DK" altLang="da-DK" sz="2000" b="1"/>
              <a:t>Slipper apport og står og snuser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- 1,2 point</a:t>
            </a:r>
          </a:p>
          <a:p>
            <a:r>
              <a:rPr lang="da-DK" altLang="da-DK" sz="2000" b="1"/>
              <a:t>1 Kommando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- 1,0 point</a:t>
            </a:r>
          </a:p>
          <a:p>
            <a:r>
              <a:rPr lang="da-DK" altLang="da-DK" sz="2000" b="1"/>
              <a:t>Hund vægrer sig ved at slippe og får ekstra kommando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- 1,5 point</a:t>
            </a:r>
          </a:p>
          <a:p>
            <a:r>
              <a:rPr lang="da-DK" altLang="da-DK" sz="2000" b="1"/>
              <a:t>1 Kommando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- 1,0 point</a:t>
            </a:r>
          </a:p>
          <a:p>
            <a:r>
              <a:rPr lang="da-DK" altLang="da-DK" sz="2000" b="1"/>
              <a:t>Hund står op til slut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- 0,5 point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I alt 6,2 point i fradrag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45CCCB5-5E58-9492-EA24-DE778BC2C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>
            <a:extLst>
              <a:ext uri="{FF2B5EF4-FFF2-40B4-BE49-F238E27FC236}">
                <a16:creationId xmlns:a16="http://schemas.microsoft.com/office/drawing/2014/main" id="{7995F758-161B-5BBD-B1B4-1A456C460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3, Halsgivning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Patruljeklassen</a:t>
            </a:r>
          </a:p>
        </p:txBody>
      </p:sp>
      <p:sp>
        <p:nvSpPr>
          <p:cNvPr id="8195" name="Pladsholder til indhold 2">
            <a:extLst>
              <a:ext uri="{FF2B5EF4-FFF2-40B4-BE49-F238E27FC236}">
                <a16:creationId xmlns:a16="http://schemas.microsoft.com/office/drawing/2014/main" id="{5CFB7A00-9455-D91A-8B8E-6FC7614F3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r>
              <a:rPr lang="da-DK" altLang="da-DK" sz="2000" b="1"/>
              <a:t>Ophører efter 5 glam</a:t>
            </a:r>
          </a:p>
          <a:p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-2,5 point (halvdelen af de hele point)</a:t>
            </a:r>
          </a:p>
          <a:p>
            <a:r>
              <a:rPr lang="da-DK" altLang="da-DK" sz="2000" b="1"/>
              <a:t>Øvelsen afblæses, da HUF eller hund ikke foretager sig yderligere</a:t>
            </a:r>
            <a:endParaRPr lang="da-DK" altLang="da-DK" sz="2000" b="1">
              <a:ea typeface="Calibri"/>
              <a:cs typeface="Calibri"/>
            </a:endParaRPr>
          </a:p>
          <a:p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-1,0 point fordi hundeføreren ikke foretager sig noget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I alt - 3,5 point i fradrag (samt evt. yderligere appeller hvis grundlag)</a:t>
            </a:r>
            <a:endParaRPr lang="da-DK" altLang="da-DK" sz="2000" b="1">
              <a:solidFill>
                <a:srgbClr val="FF0000"/>
              </a:solidFill>
              <a:ea typeface="Calibri"/>
              <a:cs typeface="Calibri"/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ECD7FA0-3CD8-6E3C-9723-C59B13691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>
            <a:extLst>
              <a:ext uri="{FF2B5EF4-FFF2-40B4-BE49-F238E27FC236}">
                <a16:creationId xmlns:a16="http://schemas.microsoft.com/office/drawing/2014/main" id="{0AE59725-1C6A-BE93-D44C-B6ED5ADF3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4, Spring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Patruljeklassen</a:t>
            </a:r>
          </a:p>
        </p:txBody>
      </p:sp>
      <p:sp>
        <p:nvSpPr>
          <p:cNvPr id="9219" name="Pladsholder til indhold 2">
            <a:extLst>
              <a:ext uri="{FF2B5EF4-FFF2-40B4-BE49-F238E27FC236}">
                <a16:creationId xmlns:a16="http://schemas.microsoft.com/office/drawing/2014/main" id="{81AF6946-3457-25B0-4830-A1FD688D7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r>
              <a:rPr lang="da-DK" altLang="da-DK" sz="2000" b="1"/>
              <a:t>Hund springer ikke, før ekstrakommando og samtidig animering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-1,5 for ekstrakommando og samtidig animering.</a:t>
            </a:r>
            <a:endParaRPr lang="da-DK" altLang="da-DK" sz="2000" b="1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da-DK" altLang="da-DK" sz="2000" b="1"/>
              <a:t>Lille æresrunde om HUF</a:t>
            </a:r>
            <a:endParaRPr lang="da-DK" altLang="da-DK" sz="2000" b="1">
              <a:ea typeface="Calibri"/>
              <a:cs typeface="Calibri"/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- 0,3 point</a:t>
            </a:r>
            <a:endParaRPr lang="da-DK" altLang="da-DK" sz="2000" b="1">
              <a:solidFill>
                <a:srgbClr val="FF0000"/>
              </a:solidFill>
              <a:ea typeface="Calibri"/>
              <a:cs typeface="Calibri"/>
            </a:endParaRPr>
          </a:p>
          <a:p>
            <a:endParaRPr lang="da-DK" altLang="da-DK" sz="2000" b="1">
              <a:solidFill>
                <a:srgbClr val="FF0000"/>
              </a:solidFill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I alt -1,8 point i fradrag</a:t>
            </a:r>
            <a:endParaRPr lang="da-DK" altLang="da-DK" sz="2000" b="1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NB! </a:t>
            </a:r>
          </a:p>
          <a:p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Hvis hunden berører </a:t>
            </a:r>
            <a:r>
              <a:rPr lang="da-DK" altLang="da-DK" sz="2000" b="1" err="1">
                <a:solidFill>
                  <a:srgbClr val="FF0000"/>
                </a:solidFill>
                <a:ea typeface="Calibri"/>
                <a:cs typeface="Calibri"/>
              </a:rPr>
              <a:t>springbrædtet</a:t>
            </a:r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 er det at betragte som første- og eneste - forsøg.</a:t>
            </a:r>
          </a:p>
          <a:p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Inden hunden berører </a:t>
            </a:r>
            <a:r>
              <a:rPr lang="da-DK" altLang="da-DK" sz="2000" b="1" err="1">
                <a:solidFill>
                  <a:srgbClr val="FF0000"/>
                </a:solidFill>
                <a:ea typeface="Calibri"/>
                <a:cs typeface="Calibri"/>
              </a:rPr>
              <a:t>springbrædtet</a:t>
            </a:r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 har fører mulighed for kommandoer/animeringer, men vender hunden ryggen til </a:t>
            </a:r>
            <a:r>
              <a:rPr lang="da-DK" altLang="da-DK" sz="2000" b="1" err="1">
                <a:solidFill>
                  <a:srgbClr val="FF0000"/>
                </a:solidFill>
                <a:ea typeface="Calibri"/>
                <a:cs typeface="Calibri"/>
              </a:rPr>
              <a:t>brædtet</a:t>
            </a:r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, vender tilbage til udgangsstilling eller løber udenom </a:t>
            </a:r>
            <a:r>
              <a:rPr lang="da-DK" altLang="da-DK" sz="2000" b="1" err="1">
                <a:solidFill>
                  <a:srgbClr val="FF0000"/>
                </a:solidFill>
                <a:ea typeface="Calibri"/>
                <a:cs typeface="Calibri"/>
              </a:rPr>
              <a:t>springbrædtet</a:t>
            </a:r>
            <a:r>
              <a:rPr lang="da-DK" altLang="da-DK" sz="2000" b="1">
                <a:solidFill>
                  <a:srgbClr val="FF0000"/>
                </a:solidFill>
                <a:ea typeface="Calibri"/>
                <a:cs typeface="Calibri"/>
              </a:rPr>
              <a:t>, så skal øvelsen afblæses og der opnås ikke point.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64BE4CA-1A39-0DE9-3660-94B224E8A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14B74412-5DD1-22C5-5F9F-E816611C6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5, Afdækning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Vinderklassen</a:t>
            </a:r>
          </a:p>
        </p:txBody>
      </p:sp>
      <p:sp>
        <p:nvSpPr>
          <p:cNvPr id="10243" name="Pladsholder til indhold 2">
            <a:extLst>
              <a:ext uri="{FF2B5EF4-FFF2-40B4-BE49-F238E27FC236}">
                <a16:creationId xmlns:a16="http://schemas.microsoft.com/office/drawing/2014/main" id="{865DF983-DF29-9878-464E-DB8B523FB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r>
              <a:rPr lang="da-DK" altLang="da-DK" sz="2000" b="1"/>
              <a:t>Ekstrakommando og animering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- 1,5 point</a:t>
            </a:r>
          </a:p>
          <a:p>
            <a:r>
              <a:rPr lang="da-DK" altLang="da-DK" sz="2000" b="1"/>
              <a:t>Mangler 1½ minut i afdækningen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- 3,0 point jfr. beregner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I alt 4,5 point fradrag</a:t>
            </a:r>
          </a:p>
          <a:p>
            <a:endParaRPr lang="da-DK" altLang="da-DK" sz="2000" b="1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1CBF2EE-3B8E-EC80-FF72-5A652EF4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00C1CFDE-3788-1689-3333-5C5B07D9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6, Cykeløvelse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Unghundeklassen</a:t>
            </a:r>
            <a:endParaRPr lang="da-DK" altLang="da-DK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Pladsholder til indhold 2">
            <a:extLst>
              <a:ext uri="{FF2B5EF4-FFF2-40B4-BE49-F238E27FC236}">
                <a16:creationId xmlns:a16="http://schemas.microsoft.com/office/drawing/2014/main" id="{955F43B2-71A7-6B9B-4159-7151421AB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r>
              <a:rPr lang="da-DK" altLang="da-DK" sz="2000" b="1"/>
              <a:t>Forlader cykel i vending ca. 5 meter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- 1,5 point</a:t>
            </a:r>
          </a:p>
          <a:p>
            <a:r>
              <a:rPr lang="da-DK" altLang="da-DK" sz="2000" b="1"/>
              <a:t>Ekstrakommando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- 1,0 point</a:t>
            </a:r>
          </a:p>
          <a:p>
            <a:r>
              <a:rPr lang="da-DK" altLang="da-DK" sz="2000" b="1"/>
              <a:t>Ved afslutning </a:t>
            </a:r>
            <a:r>
              <a:rPr lang="da-DK" altLang="da-DK" sz="2000" b="1" err="1"/>
              <a:t>forom</a:t>
            </a:r>
            <a:r>
              <a:rPr lang="da-DK" altLang="da-DK" sz="2000" b="1"/>
              <a:t> cyklen og står op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- 1,5 point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I alt 4,0 point i fradrag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8323B2C-5531-4278-8008-B5808CE8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>
            <a:extLst>
              <a:ext uri="{FF2B5EF4-FFF2-40B4-BE49-F238E27FC236}">
                <a16:creationId xmlns:a16="http://schemas.microsoft.com/office/drawing/2014/main" id="{2F0A166E-8214-A201-34C4-AEE89827C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11, Stop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Unghundeklassen</a:t>
            </a:r>
            <a:endParaRPr lang="da-DK" altLang="da-DK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Pladsholder til indhold 2">
            <a:extLst>
              <a:ext uri="{FF2B5EF4-FFF2-40B4-BE49-F238E27FC236}">
                <a16:creationId xmlns:a16="http://schemas.microsoft.com/office/drawing/2014/main" id="{48BC6CD6-D789-B2B6-5CF4-F39420A74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r>
              <a:rPr lang="da-DK" altLang="da-DK" sz="2000" b="1"/>
              <a:t>Hund bider tyndt og tyggende med 1 slip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- 3,0 point</a:t>
            </a:r>
          </a:p>
          <a:p>
            <a:r>
              <a:rPr lang="da-DK" altLang="da-DK" sz="2000" b="1"/>
              <a:t>Under </a:t>
            </a:r>
            <a:r>
              <a:rPr lang="da-DK" altLang="da-DK" sz="2000" b="1" err="1"/>
              <a:t>indtransport</a:t>
            </a:r>
            <a:r>
              <a:rPr lang="da-DK" altLang="da-DK" sz="2000" b="1"/>
              <a:t> konstant 1 meter fremme og 1 kommando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- 2,0 point</a:t>
            </a:r>
          </a:p>
          <a:p>
            <a:r>
              <a:rPr lang="da-DK" altLang="da-DK" sz="2000" b="1"/>
              <a:t>Figuranten falder, hvorunder hunden slipper og tager fat igen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- 0,0 point, da må tilskrives figurantfejl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I alt 5,0 point i fradrag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CA10A65-74FA-E6ED-A6E1-452F6D01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B717D978-DDAF-CDAE-E47B-CDBF841BC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marL="342900" indent="-342900"/>
            <a: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Øvelse 12, Afståelse af Stop</a:t>
            </a:r>
            <a:br>
              <a:rPr lang="da-DK" altLang="da-DK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altLang="da-DK" sz="20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Kriminalklassen</a:t>
            </a:r>
            <a:endParaRPr lang="da-DK" altLang="da-DK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Pladsholder til indhold 2">
            <a:extLst>
              <a:ext uri="{FF2B5EF4-FFF2-40B4-BE49-F238E27FC236}">
                <a16:creationId xmlns:a16="http://schemas.microsoft.com/office/drawing/2014/main" id="{BB998FDD-AD57-713A-CA6D-3FB11D24E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/>
          <a:lstStyle/>
          <a:p>
            <a:r>
              <a:rPr lang="da-DK" altLang="da-DK" sz="2000" b="1"/>
              <a:t>HUF råber ”Runder” da hund er på vej mod figuranten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- 3,0 point Programfejl og ulovlig kommando</a:t>
            </a:r>
          </a:p>
          <a:p>
            <a:r>
              <a:rPr lang="da-DK" altLang="da-DK" sz="2000" b="1"/>
              <a:t>Hund støder 2 gange i ærmet</a:t>
            </a:r>
          </a:p>
          <a:p>
            <a:r>
              <a:rPr lang="da-DK" altLang="da-DK" sz="2000" b="1">
                <a:solidFill>
                  <a:srgbClr val="FF0000"/>
                </a:solidFill>
              </a:rPr>
              <a:t>- 1,0 point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  <a:p>
            <a:r>
              <a:rPr lang="da-DK" altLang="da-DK" sz="2000" b="1">
                <a:solidFill>
                  <a:srgbClr val="FF0000"/>
                </a:solidFill>
              </a:rPr>
              <a:t>I alt 4,0 point i fradrag</a:t>
            </a:r>
          </a:p>
          <a:p>
            <a:endParaRPr lang="da-DK" altLang="da-DK" sz="2000" b="1">
              <a:solidFill>
                <a:srgbClr val="FF0000"/>
              </a:solidFill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DE28B6C-F573-773D-C43C-90DAE106F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PROGRAMKENDSKAB og DOMMERVEDLIGEHOLDELSE 2026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983</Words>
  <Application>Microsoft Office PowerPoint</Application>
  <PresentationFormat>Skærmshow (4:3)</PresentationFormat>
  <Paragraphs>166</Paragraphs>
  <Slides>15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Kontortema</vt:lpstr>
      <vt:lpstr>PROGRAMKENDSKAB og DOMMERVEDLIGEHOLDELSE 2026 Cases øvelse 1-12</vt:lpstr>
      <vt:lpstr>Øvelse 1, Fri ved fod Patruljeklassen</vt:lpstr>
      <vt:lpstr>Øvelse 2, Apportering Patruljeklassen</vt:lpstr>
      <vt:lpstr>Øvelse 3, Halsgivning Patruljeklassen</vt:lpstr>
      <vt:lpstr>Øvelse 4, Spring Patruljeklassen</vt:lpstr>
      <vt:lpstr>Øvelse 5, Afdækning Vinderklassen</vt:lpstr>
      <vt:lpstr>Øvelse 6, Cykeløvelse Unghundeklassen</vt:lpstr>
      <vt:lpstr>Øvelse 11, Stop Unghundeklassen</vt:lpstr>
      <vt:lpstr>Øvelse 12, Afståelse af Stop Kriminalklassen</vt:lpstr>
      <vt:lpstr>Øvelse 7, Gerningssted Patruljeklassen</vt:lpstr>
      <vt:lpstr>Øvelse 8, Spor Kriminalklassen</vt:lpstr>
      <vt:lpstr>Øvelse 8, Spor Kriminalklassen</vt:lpstr>
      <vt:lpstr>Øvelse 9, Rundering Patruljeklasse</vt:lpstr>
      <vt:lpstr>PowerPoint-præsentation</vt:lpstr>
      <vt:lpstr>Øvelse 10, 4 min. stop Unghundeklasse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DOMMERVEDLIGEHOLDELSESKURSUS</dc:title>
  <dc:creator>Carsten</dc:creator>
  <cp:lastModifiedBy>Axel Ahm</cp:lastModifiedBy>
  <cp:revision>2</cp:revision>
  <dcterms:created xsi:type="dcterms:W3CDTF">2012-01-22T10:17:17Z</dcterms:created>
  <dcterms:modified xsi:type="dcterms:W3CDTF">2026-02-09T09:07:29Z</dcterms:modified>
</cp:coreProperties>
</file>