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87" r:id="rId3"/>
    <p:sldId id="321" r:id="rId4"/>
    <p:sldId id="322" r:id="rId5"/>
    <p:sldId id="320" r:id="rId6"/>
    <p:sldId id="316" r:id="rId7"/>
    <p:sldId id="317" r:id="rId8"/>
    <p:sldId id="318" r:id="rId9"/>
    <p:sldId id="319" r:id="rId10"/>
    <p:sldId id="288" r:id="rId11"/>
    <p:sldId id="289" r:id="rId12"/>
    <p:sldId id="290" r:id="rId13"/>
  </p:sldIdLst>
  <p:sldSz cx="9144000" cy="6858000" type="screen4x3"/>
  <p:notesSz cx="6858000" cy="9144000"/>
  <p:defaultTextStyle>
    <a:defPPr>
      <a:defRPr lang="da-DK"/>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58AFA0-9E4C-CAC4-F9D0-495A5E280BF7}" v="56" dt="2026-02-04T09:36:06.5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674" y="3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CABDA16F-A6A7-20C0-DEA9-0FF5542D453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a-DK"/>
          </a:p>
        </p:txBody>
      </p:sp>
      <p:sp>
        <p:nvSpPr>
          <p:cNvPr id="3" name="Pladsholder til dato 2">
            <a:extLst>
              <a:ext uri="{FF2B5EF4-FFF2-40B4-BE49-F238E27FC236}">
                <a16:creationId xmlns:a16="http://schemas.microsoft.com/office/drawing/2014/main" id="{4BB1A600-B5D6-887F-75AF-4F50D83DA7CE}"/>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C2AC629A-B604-4D64-87E3-7E4BD092CD42}" type="datetimeFigureOut">
              <a:rPr lang="da-DK"/>
              <a:pPr>
                <a:defRPr/>
              </a:pPr>
              <a:t>09-02-2026</a:t>
            </a:fld>
            <a:endParaRPr lang="da-DK"/>
          </a:p>
        </p:txBody>
      </p:sp>
      <p:sp>
        <p:nvSpPr>
          <p:cNvPr id="4" name="Pladsholder til sidefod 3">
            <a:extLst>
              <a:ext uri="{FF2B5EF4-FFF2-40B4-BE49-F238E27FC236}">
                <a16:creationId xmlns:a16="http://schemas.microsoft.com/office/drawing/2014/main" id="{A9AC3160-A1B8-B55A-0CE8-256EB0D92763}"/>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a-DK"/>
          </a:p>
        </p:txBody>
      </p:sp>
      <p:sp>
        <p:nvSpPr>
          <p:cNvPr id="5" name="Pladsholder til diasnummer 4">
            <a:extLst>
              <a:ext uri="{FF2B5EF4-FFF2-40B4-BE49-F238E27FC236}">
                <a16:creationId xmlns:a16="http://schemas.microsoft.com/office/drawing/2014/main" id="{85E86A17-E7A4-A3E9-3A02-D224883E57F1}"/>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EB0A0DF4-A360-49B1-9FB1-32B2E32445CE}" type="slidenum">
              <a:rPr lang="da-DK" altLang="da-DK"/>
              <a:pPr>
                <a:defRPr/>
              </a:pPr>
              <a:t>‹nr.›</a:t>
            </a:fld>
            <a:endParaRPr lang="da-DK" altLang="da-DK"/>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85657E43-1947-92E9-83C5-E7F87643D98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a-DK"/>
          </a:p>
        </p:txBody>
      </p:sp>
      <p:sp>
        <p:nvSpPr>
          <p:cNvPr id="3" name="Pladsholder til dato 2">
            <a:extLst>
              <a:ext uri="{FF2B5EF4-FFF2-40B4-BE49-F238E27FC236}">
                <a16:creationId xmlns:a16="http://schemas.microsoft.com/office/drawing/2014/main" id="{C2363E32-8BC8-61E1-BC50-F5417EFC485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A6BEB1B4-E4FC-4B5E-9E96-C484B096226B}" type="datetimeFigureOut">
              <a:rPr lang="da-DK"/>
              <a:pPr>
                <a:defRPr/>
              </a:pPr>
              <a:t>09-02-2026</a:t>
            </a:fld>
            <a:endParaRPr lang="da-DK"/>
          </a:p>
        </p:txBody>
      </p:sp>
      <p:sp>
        <p:nvSpPr>
          <p:cNvPr id="4" name="Pladsholder til diasbillede 3">
            <a:extLst>
              <a:ext uri="{FF2B5EF4-FFF2-40B4-BE49-F238E27FC236}">
                <a16:creationId xmlns:a16="http://schemas.microsoft.com/office/drawing/2014/main" id="{D6EAE693-363E-D1F1-25B0-B8F30B2CFD2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a-DK" noProof="0"/>
          </a:p>
        </p:txBody>
      </p:sp>
      <p:sp>
        <p:nvSpPr>
          <p:cNvPr id="5" name="Pladsholder til noter 4">
            <a:extLst>
              <a:ext uri="{FF2B5EF4-FFF2-40B4-BE49-F238E27FC236}">
                <a16:creationId xmlns:a16="http://schemas.microsoft.com/office/drawing/2014/main" id="{3F88EFB8-7B89-B4EE-F71D-F10AE6F677C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noProof="0"/>
              <a:t>Klik for at redigere typografi i masteren</a:t>
            </a:r>
          </a:p>
          <a:p>
            <a:pPr lvl="1"/>
            <a:r>
              <a:rPr lang="da-DK" noProof="0"/>
              <a:t>Andet niveau</a:t>
            </a:r>
          </a:p>
          <a:p>
            <a:pPr lvl="2"/>
            <a:r>
              <a:rPr lang="da-DK" noProof="0"/>
              <a:t>Tredje niveau</a:t>
            </a:r>
          </a:p>
          <a:p>
            <a:pPr lvl="3"/>
            <a:r>
              <a:rPr lang="da-DK" noProof="0"/>
              <a:t>Fjerde niveau</a:t>
            </a:r>
          </a:p>
          <a:p>
            <a:pPr lvl="4"/>
            <a:r>
              <a:rPr lang="da-DK" noProof="0"/>
              <a:t>Femte niveau</a:t>
            </a:r>
          </a:p>
        </p:txBody>
      </p:sp>
      <p:sp>
        <p:nvSpPr>
          <p:cNvPr id="6" name="Pladsholder til sidefod 5">
            <a:extLst>
              <a:ext uri="{FF2B5EF4-FFF2-40B4-BE49-F238E27FC236}">
                <a16:creationId xmlns:a16="http://schemas.microsoft.com/office/drawing/2014/main" id="{1E584DC3-CE24-E045-B7E7-F067B424389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a-DK"/>
          </a:p>
        </p:txBody>
      </p:sp>
      <p:sp>
        <p:nvSpPr>
          <p:cNvPr id="7" name="Pladsholder til diasnummer 6">
            <a:extLst>
              <a:ext uri="{FF2B5EF4-FFF2-40B4-BE49-F238E27FC236}">
                <a16:creationId xmlns:a16="http://schemas.microsoft.com/office/drawing/2014/main" id="{D6226CB0-BE04-511B-6B41-286802F56E7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6BD4F654-3B0E-4ED4-B1FF-4FB8DDFA3A64}" type="slidenum">
              <a:rPr lang="da-DK" altLang="da-DK"/>
              <a:pPr>
                <a:defRPr/>
              </a:pPr>
              <a:t>‹nr.›</a:t>
            </a:fld>
            <a:endParaRPr lang="da-DK" altLang="da-DK"/>
          </a:p>
        </p:txBody>
      </p:sp>
    </p:spTree>
  </p:cSld>
  <p:clrMap bg1="lt1" tx1="dk1" bg2="lt2" tx2="dk2" accent1="accent1" accent2="accent2" accent3="accent3" accent4="accent4" accent5="accent5" accent6="accent6" hlink="hlink" folHlink="folHlink"/>
  <p:hf sldNum="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Pladsholder til diasbillede 1">
            <a:extLst>
              <a:ext uri="{FF2B5EF4-FFF2-40B4-BE49-F238E27FC236}">
                <a16:creationId xmlns:a16="http://schemas.microsoft.com/office/drawing/2014/main" id="{29453910-3B21-E8F1-2DB3-8A67F43972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Pladsholder til noter 2">
            <a:extLst>
              <a:ext uri="{FF2B5EF4-FFF2-40B4-BE49-F238E27FC236}">
                <a16:creationId xmlns:a16="http://schemas.microsoft.com/office/drawing/2014/main" id="{2C071E38-3B09-72EF-D181-B53C32A985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da-DK" altLang="da-DK"/>
          </a:p>
        </p:txBody>
      </p:sp>
      <p:sp>
        <p:nvSpPr>
          <p:cNvPr id="4" name="Pladsholder til sidehoved 3">
            <a:extLst>
              <a:ext uri="{FF2B5EF4-FFF2-40B4-BE49-F238E27FC236}">
                <a16:creationId xmlns:a16="http://schemas.microsoft.com/office/drawing/2014/main" id="{3BE9C570-6DBC-D3ED-07D9-9FF9A9817A07}"/>
              </a:ext>
            </a:extLst>
          </p:cNvPr>
          <p:cNvSpPr>
            <a:spLocks noGrp="1"/>
          </p:cNvSpPr>
          <p:nvPr>
            <p:ph type="hdr" sz="quarter"/>
          </p:nvPr>
        </p:nvSpPr>
        <p:spPr/>
        <p:txBody>
          <a:bodyPr/>
          <a:lstStyle/>
          <a:p>
            <a:pPr>
              <a:defRPr/>
            </a:pPr>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30"/>
            <a:ext cx="7772400" cy="1470025"/>
          </a:xfrm>
        </p:spPr>
        <p:txBody>
          <a:bodyPr/>
          <a:lstStyle/>
          <a:p>
            <a:r>
              <a:rPr lang="da-DK"/>
              <a:t>Klik for at redigere titeltypografi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E1D1E86-1E4D-90DE-9773-848B6D6E145F}"/>
              </a:ext>
            </a:extLst>
          </p:cNvPr>
          <p:cNvSpPr>
            <a:spLocks noGrp="1"/>
          </p:cNvSpPr>
          <p:nvPr>
            <p:ph type="dt" sz="half" idx="10"/>
          </p:nvPr>
        </p:nvSpPr>
        <p:spPr/>
        <p:txBody>
          <a:bodyPr/>
          <a:lstStyle>
            <a:lvl1pPr>
              <a:defRPr/>
            </a:lvl1pPr>
          </a:lstStyle>
          <a:p>
            <a:pPr>
              <a:defRPr/>
            </a:pPr>
            <a:fld id="{35F9BD7B-2596-418E-84EC-0E20869A840E}" type="datetime1">
              <a:rPr lang="da-DK" smtClean="0"/>
              <a:t>09-02-2026</a:t>
            </a:fld>
            <a:endParaRPr lang="da-DK"/>
          </a:p>
        </p:txBody>
      </p:sp>
      <p:sp>
        <p:nvSpPr>
          <p:cNvPr id="5" name="Pladsholder til sidefod 4">
            <a:extLst>
              <a:ext uri="{FF2B5EF4-FFF2-40B4-BE49-F238E27FC236}">
                <a16:creationId xmlns:a16="http://schemas.microsoft.com/office/drawing/2014/main" id="{AFC71052-4709-3782-1F16-0ED92B386914}"/>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BA4E8EC3-1470-25C3-5D46-167B600E594D}"/>
              </a:ext>
            </a:extLst>
          </p:cNvPr>
          <p:cNvSpPr>
            <a:spLocks noGrp="1"/>
          </p:cNvSpPr>
          <p:nvPr>
            <p:ph type="sldNum" sz="quarter" idx="12"/>
          </p:nvPr>
        </p:nvSpPr>
        <p:spPr/>
        <p:txBody>
          <a:bodyPr/>
          <a:lstStyle>
            <a:lvl1pPr>
              <a:defRPr/>
            </a:lvl1pPr>
          </a:lstStyle>
          <a:p>
            <a:pPr>
              <a:defRPr/>
            </a:pPr>
            <a:fld id="{41F1B661-6559-4E84-96D3-E144E5ACBC36}" type="slidenum">
              <a:rPr lang="da-DK" altLang="da-DK"/>
              <a:pPr>
                <a:defRPr/>
              </a:pPr>
              <a:t>‹nr.›</a:t>
            </a:fld>
            <a:endParaRPr lang="da-DK" altLang="da-DK"/>
          </a:p>
        </p:txBody>
      </p:sp>
    </p:spTree>
    <p:extLst>
      <p:ext uri="{BB962C8B-B14F-4D97-AF65-F5344CB8AC3E}">
        <p14:creationId xmlns:p14="http://schemas.microsoft.com/office/powerpoint/2010/main" val="532100970"/>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7B20E6A-C909-263E-CC59-D6BC7C0270CD}"/>
              </a:ext>
            </a:extLst>
          </p:cNvPr>
          <p:cNvSpPr>
            <a:spLocks noGrp="1"/>
          </p:cNvSpPr>
          <p:nvPr>
            <p:ph type="dt" sz="half" idx="10"/>
          </p:nvPr>
        </p:nvSpPr>
        <p:spPr/>
        <p:txBody>
          <a:bodyPr/>
          <a:lstStyle>
            <a:lvl1pPr>
              <a:defRPr/>
            </a:lvl1pPr>
          </a:lstStyle>
          <a:p>
            <a:pPr>
              <a:defRPr/>
            </a:pPr>
            <a:fld id="{7A79127F-BCB3-41E4-B234-78E965FC0E88}" type="datetime1">
              <a:rPr lang="da-DK" smtClean="0"/>
              <a:t>09-02-2026</a:t>
            </a:fld>
            <a:endParaRPr lang="da-DK"/>
          </a:p>
        </p:txBody>
      </p:sp>
      <p:sp>
        <p:nvSpPr>
          <p:cNvPr id="5" name="Pladsholder til sidefod 4">
            <a:extLst>
              <a:ext uri="{FF2B5EF4-FFF2-40B4-BE49-F238E27FC236}">
                <a16:creationId xmlns:a16="http://schemas.microsoft.com/office/drawing/2014/main" id="{FAE20860-EBB5-EAA8-35F3-345CF210897F}"/>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51DE35D4-AB38-7F5D-6B65-368E06162EC0}"/>
              </a:ext>
            </a:extLst>
          </p:cNvPr>
          <p:cNvSpPr>
            <a:spLocks noGrp="1"/>
          </p:cNvSpPr>
          <p:nvPr>
            <p:ph type="sldNum" sz="quarter" idx="12"/>
          </p:nvPr>
        </p:nvSpPr>
        <p:spPr/>
        <p:txBody>
          <a:bodyPr/>
          <a:lstStyle>
            <a:lvl1pPr>
              <a:defRPr/>
            </a:lvl1pPr>
          </a:lstStyle>
          <a:p>
            <a:pPr>
              <a:defRPr/>
            </a:pPr>
            <a:fld id="{0F2CC22A-E341-49AD-A2DC-477BE86DDE67}" type="slidenum">
              <a:rPr lang="da-DK" altLang="da-DK"/>
              <a:pPr>
                <a:defRPr/>
              </a:pPr>
              <a:t>‹nr.›</a:t>
            </a:fld>
            <a:endParaRPr lang="da-DK" altLang="da-DK"/>
          </a:p>
        </p:txBody>
      </p:sp>
    </p:spTree>
    <p:extLst>
      <p:ext uri="{BB962C8B-B14F-4D97-AF65-F5344CB8AC3E}">
        <p14:creationId xmlns:p14="http://schemas.microsoft.com/office/powerpoint/2010/main" val="83202564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43"/>
            <a:ext cx="2057400" cy="5851525"/>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457200" y="274643"/>
            <a:ext cx="6019800" cy="5851525"/>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A655E11-6074-8180-348C-D167CEB9D883}"/>
              </a:ext>
            </a:extLst>
          </p:cNvPr>
          <p:cNvSpPr>
            <a:spLocks noGrp="1"/>
          </p:cNvSpPr>
          <p:nvPr>
            <p:ph type="dt" sz="half" idx="10"/>
          </p:nvPr>
        </p:nvSpPr>
        <p:spPr/>
        <p:txBody>
          <a:bodyPr/>
          <a:lstStyle>
            <a:lvl1pPr>
              <a:defRPr/>
            </a:lvl1pPr>
          </a:lstStyle>
          <a:p>
            <a:pPr>
              <a:defRPr/>
            </a:pPr>
            <a:fld id="{070171A4-01BF-4F26-8D00-EB7066EEDB98}" type="datetime1">
              <a:rPr lang="da-DK" smtClean="0"/>
              <a:t>09-02-2026</a:t>
            </a:fld>
            <a:endParaRPr lang="da-DK"/>
          </a:p>
        </p:txBody>
      </p:sp>
      <p:sp>
        <p:nvSpPr>
          <p:cNvPr id="5" name="Pladsholder til sidefod 4">
            <a:extLst>
              <a:ext uri="{FF2B5EF4-FFF2-40B4-BE49-F238E27FC236}">
                <a16:creationId xmlns:a16="http://schemas.microsoft.com/office/drawing/2014/main" id="{C39E21F4-72DF-AF16-8449-FB133D793BC2}"/>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C2C95C28-9429-A22A-79F5-803534B9B3EA}"/>
              </a:ext>
            </a:extLst>
          </p:cNvPr>
          <p:cNvSpPr>
            <a:spLocks noGrp="1"/>
          </p:cNvSpPr>
          <p:nvPr>
            <p:ph type="sldNum" sz="quarter" idx="12"/>
          </p:nvPr>
        </p:nvSpPr>
        <p:spPr/>
        <p:txBody>
          <a:bodyPr/>
          <a:lstStyle>
            <a:lvl1pPr>
              <a:defRPr/>
            </a:lvl1pPr>
          </a:lstStyle>
          <a:p>
            <a:pPr>
              <a:defRPr/>
            </a:pPr>
            <a:fld id="{DD00174A-4BFB-45A1-B0A2-C8FE79AD3E1D}" type="slidenum">
              <a:rPr lang="da-DK" altLang="da-DK"/>
              <a:pPr>
                <a:defRPr/>
              </a:pPr>
              <a:t>‹nr.›</a:t>
            </a:fld>
            <a:endParaRPr lang="da-DK" altLang="da-DK"/>
          </a:p>
        </p:txBody>
      </p:sp>
    </p:spTree>
    <p:extLst>
      <p:ext uri="{BB962C8B-B14F-4D97-AF65-F5344CB8AC3E}">
        <p14:creationId xmlns:p14="http://schemas.microsoft.com/office/powerpoint/2010/main" val="266864304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BFDB616-AE3A-08B1-2F90-8C5BFDA2F93E}"/>
              </a:ext>
            </a:extLst>
          </p:cNvPr>
          <p:cNvSpPr>
            <a:spLocks noGrp="1"/>
          </p:cNvSpPr>
          <p:nvPr>
            <p:ph type="dt" sz="half" idx="10"/>
          </p:nvPr>
        </p:nvSpPr>
        <p:spPr/>
        <p:txBody>
          <a:bodyPr/>
          <a:lstStyle>
            <a:lvl1pPr>
              <a:defRPr/>
            </a:lvl1pPr>
          </a:lstStyle>
          <a:p>
            <a:pPr>
              <a:defRPr/>
            </a:pPr>
            <a:fld id="{D9F9AF28-9CE1-416F-BC20-ED526CDC940B}" type="datetime1">
              <a:rPr lang="da-DK" smtClean="0"/>
              <a:t>09-02-2026</a:t>
            </a:fld>
            <a:endParaRPr lang="da-DK"/>
          </a:p>
        </p:txBody>
      </p:sp>
      <p:sp>
        <p:nvSpPr>
          <p:cNvPr id="5" name="Pladsholder til sidefod 4">
            <a:extLst>
              <a:ext uri="{FF2B5EF4-FFF2-40B4-BE49-F238E27FC236}">
                <a16:creationId xmlns:a16="http://schemas.microsoft.com/office/drawing/2014/main" id="{7E0F60D5-8E63-1CD1-9A78-90BD377DF103}"/>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5398E7E1-6CDA-18F5-2F45-ABCBDFD5922A}"/>
              </a:ext>
            </a:extLst>
          </p:cNvPr>
          <p:cNvSpPr>
            <a:spLocks noGrp="1"/>
          </p:cNvSpPr>
          <p:nvPr>
            <p:ph type="sldNum" sz="quarter" idx="12"/>
          </p:nvPr>
        </p:nvSpPr>
        <p:spPr/>
        <p:txBody>
          <a:bodyPr/>
          <a:lstStyle>
            <a:lvl1pPr>
              <a:defRPr/>
            </a:lvl1pPr>
          </a:lstStyle>
          <a:p>
            <a:pPr>
              <a:defRPr/>
            </a:pPr>
            <a:fld id="{D032FF6F-96DB-41A7-914B-7FE3DA363B22}" type="slidenum">
              <a:rPr lang="da-DK" altLang="da-DK"/>
              <a:pPr>
                <a:defRPr/>
              </a:pPr>
              <a:t>‹nr.›</a:t>
            </a:fld>
            <a:endParaRPr lang="da-DK" altLang="da-DK"/>
          </a:p>
        </p:txBody>
      </p:sp>
    </p:spTree>
    <p:extLst>
      <p:ext uri="{BB962C8B-B14F-4D97-AF65-F5344CB8AC3E}">
        <p14:creationId xmlns:p14="http://schemas.microsoft.com/office/powerpoint/2010/main" val="399872920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722313" y="290671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typografi i masteren</a:t>
            </a:r>
          </a:p>
        </p:txBody>
      </p:sp>
      <p:sp>
        <p:nvSpPr>
          <p:cNvPr id="4" name="Pladsholder til dato 3">
            <a:extLst>
              <a:ext uri="{FF2B5EF4-FFF2-40B4-BE49-F238E27FC236}">
                <a16:creationId xmlns:a16="http://schemas.microsoft.com/office/drawing/2014/main" id="{1E2789EE-8FAE-27B2-A99B-3D613024F0BD}"/>
              </a:ext>
            </a:extLst>
          </p:cNvPr>
          <p:cNvSpPr>
            <a:spLocks noGrp="1"/>
          </p:cNvSpPr>
          <p:nvPr>
            <p:ph type="dt" sz="half" idx="10"/>
          </p:nvPr>
        </p:nvSpPr>
        <p:spPr/>
        <p:txBody>
          <a:bodyPr/>
          <a:lstStyle>
            <a:lvl1pPr>
              <a:defRPr/>
            </a:lvl1pPr>
          </a:lstStyle>
          <a:p>
            <a:pPr>
              <a:defRPr/>
            </a:pPr>
            <a:fld id="{9747B310-0580-480C-A9C3-F54FCEA34FBE}" type="datetime1">
              <a:rPr lang="da-DK" smtClean="0"/>
              <a:t>09-02-2026</a:t>
            </a:fld>
            <a:endParaRPr lang="da-DK"/>
          </a:p>
        </p:txBody>
      </p:sp>
      <p:sp>
        <p:nvSpPr>
          <p:cNvPr id="5" name="Pladsholder til sidefod 4">
            <a:extLst>
              <a:ext uri="{FF2B5EF4-FFF2-40B4-BE49-F238E27FC236}">
                <a16:creationId xmlns:a16="http://schemas.microsoft.com/office/drawing/2014/main" id="{4EDD7A87-9657-994B-EDD9-774C6F3F880F}"/>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36C47BD5-8579-3901-9E41-9E3EE9AB1F39}"/>
              </a:ext>
            </a:extLst>
          </p:cNvPr>
          <p:cNvSpPr>
            <a:spLocks noGrp="1"/>
          </p:cNvSpPr>
          <p:nvPr>
            <p:ph type="sldNum" sz="quarter" idx="12"/>
          </p:nvPr>
        </p:nvSpPr>
        <p:spPr/>
        <p:txBody>
          <a:bodyPr/>
          <a:lstStyle>
            <a:lvl1pPr>
              <a:defRPr/>
            </a:lvl1pPr>
          </a:lstStyle>
          <a:p>
            <a:pPr>
              <a:defRPr/>
            </a:pPr>
            <a:fld id="{0655682B-34A3-4B25-B946-9EFA6B478BB2}" type="slidenum">
              <a:rPr lang="da-DK" altLang="da-DK"/>
              <a:pPr>
                <a:defRPr/>
              </a:pPr>
              <a:t>‹nr.›</a:t>
            </a:fld>
            <a:endParaRPr lang="da-DK" altLang="da-DK"/>
          </a:p>
        </p:txBody>
      </p:sp>
    </p:spTree>
    <p:extLst>
      <p:ext uri="{BB962C8B-B14F-4D97-AF65-F5344CB8AC3E}">
        <p14:creationId xmlns:p14="http://schemas.microsoft.com/office/powerpoint/2010/main" val="315102286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457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3">
            <a:extLst>
              <a:ext uri="{FF2B5EF4-FFF2-40B4-BE49-F238E27FC236}">
                <a16:creationId xmlns:a16="http://schemas.microsoft.com/office/drawing/2014/main" id="{FFCFC24F-4087-3C65-DB7F-DE4F1A670F5F}"/>
              </a:ext>
            </a:extLst>
          </p:cNvPr>
          <p:cNvSpPr>
            <a:spLocks noGrp="1"/>
          </p:cNvSpPr>
          <p:nvPr>
            <p:ph type="dt" sz="half" idx="10"/>
          </p:nvPr>
        </p:nvSpPr>
        <p:spPr/>
        <p:txBody>
          <a:bodyPr/>
          <a:lstStyle>
            <a:lvl1pPr>
              <a:defRPr/>
            </a:lvl1pPr>
          </a:lstStyle>
          <a:p>
            <a:pPr>
              <a:defRPr/>
            </a:pPr>
            <a:fld id="{0EC9204A-9CB3-40D6-B38A-1E89A9BB5782}" type="datetime1">
              <a:rPr lang="da-DK" smtClean="0"/>
              <a:t>09-02-2026</a:t>
            </a:fld>
            <a:endParaRPr lang="da-DK"/>
          </a:p>
        </p:txBody>
      </p:sp>
      <p:sp>
        <p:nvSpPr>
          <p:cNvPr id="6" name="Pladsholder til sidefod 4">
            <a:extLst>
              <a:ext uri="{FF2B5EF4-FFF2-40B4-BE49-F238E27FC236}">
                <a16:creationId xmlns:a16="http://schemas.microsoft.com/office/drawing/2014/main" id="{D2401E8F-32B3-0407-1E41-3DA933991886}"/>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7" name="Pladsholder til diasnummer 5">
            <a:extLst>
              <a:ext uri="{FF2B5EF4-FFF2-40B4-BE49-F238E27FC236}">
                <a16:creationId xmlns:a16="http://schemas.microsoft.com/office/drawing/2014/main" id="{7791B0B0-54D6-0933-28A9-1520ED19FF19}"/>
              </a:ext>
            </a:extLst>
          </p:cNvPr>
          <p:cNvSpPr>
            <a:spLocks noGrp="1"/>
          </p:cNvSpPr>
          <p:nvPr>
            <p:ph type="sldNum" sz="quarter" idx="12"/>
          </p:nvPr>
        </p:nvSpPr>
        <p:spPr/>
        <p:txBody>
          <a:bodyPr/>
          <a:lstStyle>
            <a:lvl1pPr>
              <a:defRPr/>
            </a:lvl1pPr>
          </a:lstStyle>
          <a:p>
            <a:pPr>
              <a:defRPr/>
            </a:pPr>
            <a:fld id="{3C4987CE-8F10-4C43-93D2-97FB67CE77B5}" type="slidenum">
              <a:rPr lang="da-DK" altLang="da-DK"/>
              <a:pPr>
                <a:defRPr/>
              </a:pPr>
              <a:t>‹nr.›</a:t>
            </a:fld>
            <a:endParaRPr lang="da-DK" altLang="da-DK"/>
          </a:p>
        </p:txBody>
      </p:sp>
    </p:spTree>
    <p:extLst>
      <p:ext uri="{BB962C8B-B14F-4D97-AF65-F5344CB8AC3E}">
        <p14:creationId xmlns:p14="http://schemas.microsoft.com/office/powerpoint/2010/main" val="97907890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3">
            <a:extLst>
              <a:ext uri="{FF2B5EF4-FFF2-40B4-BE49-F238E27FC236}">
                <a16:creationId xmlns:a16="http://schemas.microsoft.com/office/drawing/2014/main" id="{9157888B-CB4A-4EF4-7D25-F4F3F437BD09}"/>
              </a:ext>
            </a:extLst>
          </p:cNvPr>
          <p:cNvSpPr>
            <a:spLocks noGrp="1"/>
          </p:cNvSpPr>
          <p:nvPr>
            <p:ph type="dt" sz="half" idx="10"/>
          </p:nvPr>
        </p:nvSpPr>
        <p:spPr/>
        <p:txBody>
          <a:bodyPr/>
          <a:lstStyle>
            <a:lvl1pPr>
              <a:defRPr/>
            </a:lvl1pPr>
          </a:lstStyle>
          <a:p>
            <a:pPr>
              <a:defRPr/>
            </a:pPr>
            <a:fld id="{F7E779BA-9DFD-4614-B674-D8B6BE594CA0}" type="datetime1">
              <a:rPr lang="da-DK" smtClean="0"/>
              <a:t>09-02-2026</a:t>
            </a:fld>
            <a:endParaRPr lang="da-DK"/>
          </a:p>
        </p:txBody>
      </p:sp>
      <p:sp>
        <p:nvSpPr>
          <p:cNvPr id="8" name="Pladsholder til sidefod 4">
            <a:extLst>
              <a:ext uri="{FF2B5EF4-FFF2-40B4-BE49-F238E27FC236}">
                <a16:creationId xmlns:a16="http://schemas.microsoft.com/office/drawing/2014/main" id="{E8648454-5D1F-542C-61EC-11D78E9D1DBE}"/>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9" name="Pladsholder til diasnummer 5">
            <a:extLst>
              <a:ext uri="{FF2B5EF4-FFF2-40B4-BE49-F238E27FC236}">
                <a16:creationId xmlns:a16="http://schemas.microsoft.com/office/drawing/2014/main" id="{83745F6C-845B-75AA-2419-A1EF00C5ADBF}"/>
              </a:ext>
            </a:extLst>
          </p:cNvPr>
          <p:cNvSpPr>
            <a:spLocks noGrp="1"/>
          </p:cNvSpPr>
          <p:nvPr>
            <p:ph type="sldNum" sz="quarter" idx="12"/>
          </p:nvPr>
        </p:nvSpPr>
        <p:spPr/>
        <p:txBody>
          <a:bodyPr/>
          <a:lstStyle>
            <a:lvl1pPr>
              <a:defRPr/>
            </a:lvl1pPr>
          </a:lstStyle>
          <a:p>
            <a:pPr>
              <a:defRPr/>
            </a:pPr>
            <a:fld id="{66A7A310-777C-45BA-A566-BA1AF30D609F}" type="slidenum">
              <a:rPr lang="da-DK" altLang="da-DK"/>
              <a:pPr>
                <a:defRPr/>
              </a:pPr>
              <a:t>‹nr.›</a:t>
            </a:fld>
            <a:endParaRPr lang="da-DK" altLang="da-DK"/>
          </a:p>
        </p:txBody>
      </p:sp>
    </p:spTree>
    <p:extLst>
      <p:ext uri="{BB962C8B-B14F-4D97-AF65-F5344CB8AC3E}">
        <p14:creationId xmlns:p14="http://schemas.microsoft.com/office/powerpoint/2010/main" val="403857397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dato 3">
            <a:extLst>
              <a:ext uri="{FF2B5EF4-FFF2-40B4-BE49-F238E27FC236}">
                <a16:creationId xmlns:a16="http://schemas.microsoft.com/office/drawing/2014/main" id="{F65C516B-232E-E162-86A7-DD167F4D0D0D}"/>
              </a:ext>
            </a:extLst>
          </p:cNvPr>
          <p:cNvSpPr>
            <a:spLocks noGrp="1"/>
          </p:cNvSpPr>
          <p:nvPr>
            <p:ph type="dt" sz="half" idx="10"/>
          </p:nvPr>
        </p:nvSpPr>
        <p:spPr/>
        <p:txBody>
          <a:bodyPr/>
          <a:lstStyle>
            <a:lvl1pPr>
              <a:defRPr/>
            </a:lvl1pPr>
          </a:lstStyle>
          <a:p>
            <a:pPr>
              <a:defRPr/>
            </a:pPr>
            <a:fld id="{02CF2EDA-F021-49D4-ACBD-2D2E7C3B1F31}" type="datetime1">
              <a:rPr lang="da-DK" smtClean="0"/>
              <a:t>09-02-2026</a:t>
            </a:fld>
            <a:endParaRPr lang="da-DK"/>
          </a:p>
        </p:txBody>
      </p:sp>
      <p:sp>
        <p:nvSpPr>
          <p:cNvPr id="4" name="Pladsholder til sidefod 4">
            <a:extLst>
              <a:ext uri="{FF2B5EF4-FFF2-40B4-BE49-F238E27FC236}">
                <a16:creationId xmlns:a16="http://schemas.microsoft.com/office/drawing/2014/main" id="{DE2CE908-B6C2-F384-4DCC-CD8B77BA78C8}"/>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5" name="Pladsholder til diasnummer 5">
            <a:extLst>
              <a:ext uri="{FF2B5EF4-FFF2-40B4-BE49-F238E27FC236}">
                <a16:creationId xmlns:a16="http://schemas.microsoft.com/office/drawing/2014/main" id="{8D12DAC2-56E0-0AE5-B278-97BE12199645}"/>
              </a:ext>
            </a:extLst>
          </p:cNvPr>
          <p:cNvSpPr>
            <a:spLocks noGrp="1"/>
          </p:cNvSpPr>
          <p:nvPr>
            <p:ph type="sldNum" sz="quarter" idx="12"/>
          </p:nvPr>
        </p:nvSpPr>
        <p:spPr/>
        <p:txBody>
          <a:bodyPr/>
          <a:lstStyle>
            <a:lvl1pPr>
              <a:defRPr/>
            </a:lvl1pPr>
          </a:lstStyle>
          <a:p>
            <a:pPr>
              <a:defRPr/>
            </a:pPr>
            <a:fld id="{DCDED887-3700-4040-94C2-54E296A5B72D}" type="slidenum">
              <a:rPr lang="da-DK" altLang="da-DK"/>
              <a:pPr>
                <a:defRPr/>
              </a:pPr>
              <a:t>‹nr.›</a:t>
            </a:fld>
            <a:endParaRPr lang="da-DK" altLang="da-DK"/>
          </a:p>
        </p:txBody>
      </p:sp>
    </p:spTree>
    <p:extLst>
      <p:ext uri="{BB962C8B-B14F-4D97-AF65-F5344CB8AC3E}">
        <p14:creationId xmlns:p14="http://schemas.microsoft.com/office/powerpoint/2010/main" val="32989650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3">
            <a:extLst>
              <a:ext uri="{FF2B5EF4-FFF2-40B4-BE49-F238E27FC236}">
                <a16:creationId xmlns:a16="http://schemas.microsoft.com/office/drawing/2014/main" id="{FF97FEDE-5D7D-75E5-B6C8-1D89D9B784A5}"/>
              </a:ext>
            </a:extLst>
          </p:cNvPr>
          <p:cNvSpPr>
            <a:spLocks noGrp="1"/>
          </p:cNvSpPr>
          <p:nvPr>
            <p:ph type="dt" sz="half" idx="10"/>
          </p:nvPr>
        </p:nvSpPr>
        <p:spPr/>
        <p:txBody>
          <a:bodyPr/>
          <a:lstStyle>
            <a:lvl1pPr>
              <a:defRPr/>
            </a:lvl1pPr>
          </a:lstStyle>
          <a:p>
            <a:pPr>
              <a:defRPr/>
            </a:pPr>
            <a:fld id="{7B865F4F-2CF4-4693-A2FD-465B854BDEA0}" type="datetime1">
              <a:rPr lang="da-DK" smtClean="0"/>
              <a:t>09-02-2026</a:t>
            </a:fld>
            <a:endParaRPr lang="da-DK"/>
          </a:p>
        </p:txBody>
      </p:sp>
      <p:sp>
        <p:nvSpPr>
          <p:cNvPr id="3" name="Pladsholder til sidefod 4">
            <a:extLst>
              <a:ext uri="{FF2B5EF4-FFF2-40B4-BE49-F238E27FC236}">
                <a16:creationId xmlns:a16="http://schemas.microsoft.com/office/drawing/2014/main" id="{267B77D8-8C70-9689-6BAB-B18C74E32B83}"/>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4" name="Pladsholder til diasnummer 5">
            <a:extLst>
              <a:ext uri="{FF2B5EF4-FFF2-40B4-BE49-F238E27FC236}">
                <a16:creationId xmlns:a16="http://schemas.microsoft.com/office/drawing/2014/main" id="{799099AE-0979-2FAC-2F71-DAEBF116CEF1}"/>
              </a:ext>
            </a:extLst>
          </p:cNvPr>
          <p:cNvSpPr>
            <a:spLocks noGrp="1"/>
          </p:cNvSpPr>
          <p:nvPr>
            <p:ph type="sldNum" sz="quarter" idx="12"/>
          </p:nvPr>
        </p:nvSpPr>
        <p:spPr/>
        <p:txBody>
          <a:bodyPr/>
          <a:lstStyle>
            <a:lvl1pPr>
              <a:defRPr/>
            </a:lvl1pPr>
          </a:lstStyle>
          <a:p>
            <a:pPr>
              <a:defRPr/>
            </a:pPr>
            <a:fld id="{EA99EA65-5F3D-43E4-9230-FDFEFE404105}" type="slidenum">
              <a:rPr lang="da-DK" altLang="da-DK"/>
              <a:pPr>
                <a:defRPr/>
              </a:pPr>
              <a:t>‹nr.›</a:t>
            </a:fld>
            <a:endParaRPr lang="da-DK" altLang="da-DK"/>
          </a:p>
        </p:txBody>
      </p:sp>
    </p:spTree>
    <p:extLst>
      <p:ext uri="{BB962C8B-B14F-4D97-AF65-F5344CB8AC3E}">
        <p14:creationId xmlns:p14="http://schemas.microsoft.com/office/powerpoint/2010/main" val="39280557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6" y="273050"/>
            <a:ext cx="3008313"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3575055" y="273055"/>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6" y="1435105"/>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3">
            <a:extLst>
              <a:ext uri="{FF2B5EF4-FFF2-40B4-BE49-F238E27FC236}">
                <a16:creationId xmlns:a16="http://schemas.microsoft.com/office/drawing/2014/main" id="{A1672D95-BB70-4615-4FBC-39D75A843469}"/>
              </a:ext>
            </a:extLst>
          </p:cNvPr>
          <p:cNvSpPr>
            <a:spLocks noGrp="1"/>
          </p:cNvSpPr>
          <p:nvPr>
            <p:ph type="dt" sz="half" idx="10"/>
          </p:nvPr>
        </p:nvSpPr>
        <p:spPr/>
        <p:txBody>
          <a:bodyPr/>
          <a:lstStyle>
            <a:lvl1pPr>
              <a:defRPr/>
            </a:lvl1pPr>
          </a:lstStyle>
          <a:p>
            <a:pPr>
              <a:defRPr/>
            </a:pPr>
            <a:fld id="{CE89B949-710B-4020-B55E-D2B063D4FCE7}" type="datetime1">
              <a:rPr lang="da-DK" smtClean="0"/>
              <a:t>09-02-2026</a:t>
            </a:fld>
            <a:endParaRPr lang="da-DK"/>
          </a:p>
        </p:txBody>
      </p:sp>
      <p:sp>
        <p:nvSpPr>
          <p:cNvPr id="6" name="Pladsholder til sidefod 4">
            <a:extLst>
              <a:ext uri="{FF2B5EF4-FFF2-40B4-BE49-F238E27FC236}">
                <a16:creationId xmlns:a16="http://schemas.microsoft.com/office/drawing/2014/main" id="{B7213944-CF2E-64C3-BA06-922322CD4488}"/>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7" name="Pladsholder til diasnummer 5">
            <a:extLst>
              <a:ext uri="{FF2B5EF4-FFF2-40B4-BE49-F238E27FC236}">
                <a16:creationId xmlns:a16="http://schemas.microsoft.com/office/drawing/2014/main" id="{599101DB-C856-8727-C682-1464EA8D9864}"/>
              </a:ext>
            </a:extLst>
          </p:cNvPr>
          <p:cNvSpPr>
            <a:spLocks noGrp="1"/>
          </p:cNvSpPr>
          <p:nvPr>
            <p:ph type="sldNum" sz="quarter" idx="12"/>
          </p:nvPr>
        </p:nvSpPr>
        <p:spPr/>
        <p:txBody>
          <a:bodyPr/>
          <a:lstStyle>
            <a:lvl1pPr>
              <a:defRPr/>
            </a:lvl1pPr>
          </a:lstStyle>
          <a:p>
            <a:pPr>
              <a:defRPr/>
            </a:pPr>
            <a:fld id="{C1E54B9C-6978-4A03-8324-31D95C891BB5}" type="slidenum">
              <a:rPr lang="da-DK" altLang="da-DK"/>
              <a:pPr>
                <a:defRPr/>
              </a:pPr>
              <a:t>‹nr.›</a:t>
            </a:fld>
            <a:endParaRPr lang="da-DK" altLang="da-DK"/>
          </a:p>
        </p:txBody>
      </p:sp>
    </p:spTree>
    <p:extLst>
      <p:ext uri="{BB962C8B-B14F-4D97-AF65-F5344CB8AC3E}">
        <p14:creationId xmlns:p14="http://schemas.microsoft.com/office/powerpoint/2010/main" val="266502079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a-DK" noProof="0"/>
          </a:p>
        </p:txBody>
      </p:sp>
      <p:sp>
        <p:nvSpPr>
          <p:cNvPr id="4" name="Pladsholder til tekst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3">
            <a:extLst>
              <a:ext uri="{FF2B5EF4-FFF2-40B4-BE49-F238E27FC236}">
                <a16:creationId xmlns:a16="http://schemas.microsoft.com/office/drawing/2014/main" id="{47E8EB66-6913-1ABA-DAB5-4994FD3CDAE7}"/>
              </a:ext>
            </a:extLst>
          </p:cNvPr>
          <p:cNvSpPr>
            <a:spLocks noGrp="1"/>
          </p:cNvSpPr>
          <p:nvPr>
            <p:ph type="dt" sz="half" idx="10"/>
          </p:nvPr>
        </p:nvSpPr>
        <p:spPr/>
        <p:txBody>
          <a:bodyPr/>
          <a:lstStyle>
            <a:lvl1pPr>
              <a:defRPr/>
            </a:lvl1pPr>
          </a:lstStyle>
          <a:p>
            <a:pPr>
              <a:defRPr/>
            </a:pPr>
            <a:fld id="{CDD087A8-21B0-49A7-B67B-C3BC9F4E653E}" type="datetime1">
              <a:rPr lang="da-DK" smtClean="0"/>
              <a:t>09-02-2026</a:t>
            </a:fld>
            <a:endParaRPr lang="da-DK"/>
          </a:p>
        </p:txBody>
      </p:sp>
      <p:sp>
        <p:nvSpPr>
          <p:cNvPr id="6" name="Pladsholder til sidefod 4">
            <a:extLst>
              <a:ext uri="{FF2B5EF4-FFF2-40B4-BE49-F238E27FC236}">
                <a16:creationId xmlns:a16="http://schemas.microsoft.com/office/drawing/2014/main" id="{EF98C278-6A02-3049-611F-F581B970AC96}"/>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7" name="Pladsholder til diasnummer 5">
            <a:extLst>
              <a:ext uri="{FF2B5EF4-FFF2-40B4-BE49-F238E27FC236}">
                <a16:creationId xmlns:a16="http://schemas.microsoft.com/office/drawing/2014/main" id="{BC6EC158-973A-3544-D438-EF3C44E3C15E}"/>
              </a:ext>
            </a:extLst>
          </p:cNvPr>
          <p:cNvSpPr>
            <a:spLocks noGrp="1"/>
          </p:cNvSpPr>
          <p:nvPr>
            <p:ph type="sldNum" sz="quarter" idx="12"/>
          </p:nvPr>
        </p:nvSpPr>
        <p:spPr/>
        <p:txBody>
          <a:bodyPr/>
          <a:lstStyle>
            <a:lvl1pPr>
              <a:defRPr/>
            </a:lvl1pPr>
          </a:lstStyle>
          <a:p>
            <a:pPr>
              <a:defRPr/>
            </a:pPr>
            <a:fld id="{9881A6DF-68AD-4061-A058-37142CA35942}" type="slidenum">
              <a:rPr lang="da-DK" altLang="da-DK"/>
              <a:pPr>
                <a:defRPr/>
              </a:pPr>
              <a:t>‹nr.›</a:t>
            </a:fld>
            <a:endParaRPr lang="da-DK" altLang="da-DK"/>
          </a:p>
        </p:txBody>
      </p:sp>
    </p:spTree>
    <p:extLst>
      <p:ext uri="{BB962C8B-B14F-4D97-AF65-F5344CB8AC3E}">
        <p14:creationId xmlns:p14="http://schemas.microsoft.com/office/powerpoint/2010/main" val="119712795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Pladsholder til titel 1">
            <a:extLst>
              <a:ext uri="{FF2B5EF4-FFF2-40B4-BE49-F238E27FC236}">
                <a16:creationId xmlns:a16="http://schemas.microsoft.com/office/drawing/2014/main" id="{CCE916CF-3A9B-7004-9A43-B94FED12F03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a-DK" altLang="da-DK"/>
              <a:t>Klik for at redigere titeltypografi i masteren</a:t>
            </a:r>
          </a:p>
        </p:txBody>
      </p:sp>
      <p:sp>
        <p:nvSpPr>
          <p:cNvPr id="1027" name="Pladsholder til tekst 2">
            <a:extLst>
              <a:ext uri="{FF2B5EF4-FFF2-40B4-BE49-F238E27FC236}">
                <a16:creationId xmlns:a16="http://schemas.microsoft.com/office/drawing/2014/main" id="{B9F2A056-7550-6423-86D1-C52A6EAF2F7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altLang="da-DK"/>
              <a:t>Klik for at redigere typografi i masteren</a:t>
            </a:r>
          </a:p>
          <a:p>
            <a:pPr lvl="1"/>
            <a:r>
              <a:rPr lang="da-DK" altLang="da-DK"/>
              <a:t>Andet niveau</a:t>
            </a:r>
          </a:p>
          <a:p>
            <a:pPr lvl="2"/>
            <a:r>
              <a:rPr lang="da-DK" altLang="da-DK"/>
              <a:t>Tredje niveau</a:t>
            </a:r>
          </a:p>
          <a:p>
            <a:pPr lvl="3"/>
            <a:r>
              <a:rPr lang="da-DK" altLang="da-DK"/>
              <a:t>Fjerde niveau</a:t>
            </a:r>
          </a:p>
          <a:p>
            <a:pPr lvl="4"/>
            <a:r>
              <a:rPr lang="da-DK" altLang="da-DK"/>
              <a:t>Femte niveau</a:t>
            </a:r>
          </a:p>
        </p:txBody>
      </p:sp>
      <p:sp>
        <p:nvSpPr>
          <p:cNvPr id="4" name="Pladsholder til dato 3">
            <a:extLst>
              <a:ext uri="{FF2B5EF4-FFF2-40B4-BE49-F238E27FC236}">
                <a16:creationId xmlns:a16="http://schemas.microsoft.com/office/drawing/2014/main" id="{4AA9200C-9804-A651-B60C-4300FE424F1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1A9778E1-8080-4F25-8CE0-1A45C88F7891}" type="datetime1">
              <a:rPr lang="da-DK" smtClean="0"/>
              <a:t>09-02-2026</a:t>
            </a:fld>
            <a:endParaRPr lang="da-DK"/>
          </a:p>
        </p:txBody>
      </p:sp>
      <p:sp>
        <p:nvSpPr>
          <p:cNvPr id="5" name="Pladsholder til sidefod 4">
            <a:extLst>
              <a:ext uri="{FF2B5EF4-FFF2-40B4-BE49-F238E27FC236}">
                <a16:creationId xmlns:a16="http://schemas.microsoft.com/office/drawing/2014/main" id="{915EDF47-BA62-5965-45DC-E853A64A3B1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A206B165-1E7F-F2C1-B961-A55CDBCB34B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F04DEC08-6734-41B5-ADA4-E7039B1C59F6}" type="slidenum">
              <a:rPr lang="da-DK" altLang="da-DK"/>
              <a:pPr>
                <a:defRPr/>
              </a:pPr>
              <a:t>‹nr.›</a:t>
            </a:fld>
            <a:endParaRPr lang="da-DK" alt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92A732-866E-CC78-9DF9-54E52A04084C}"/>
              </a:ext>
            </a:extLst>
          </p:cNvPr>
          <p:cNvSpPr>
            <a:spLocks noGrp="1"/>
          </p:cNvSpPr>
          <p:nvPr>
            <p:ph type="ctrTitle"/>
          </p:nvPr>
        </p:nvSpPr>
        <p:spPr>
          <a:xfrm>
            <a:off x="323850" y="1484313"/>
            <a:ext cx="8351838" cy="3457575"/>
          </a:xfrm>
        </p:spPr>
        <p:txBody>
          <a:bodyPr rtlCol="0">
            <a:noAutofit/>
          </a:bodyPr>
          <a:lstStyle/>
          <a:p>
            <a:pPr eaLnBrk="1" fontAlgn="auto" hangingPunct="1">
              <a:spcAft>
                <a:spcPts val="0"/>
              </a:spcAft>
              <a:defRPr/>
            </a:pPr>
            <a:r>
              <a:rPr lang="da-DK" sz="3300" b="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PROGRAMKENDSKAB OG DOMMERVEDLIGEHOLDELSE 2026</a:t>
            </a:r>
            <a:br>
              <a:rPr lang="da-DK" sz="3300" b="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da-DK" sz="3300" b="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Velkomst og dagens program</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BB066185-9BA1-69ED-77D8-0303881C4E87}"/>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6B885072-6B91-8A86-08DC-96D8355D3145}"/>
              </a:ext>
            </a:extLst>
          </p:cNvPr>
          <p:cNvSpPr txBox="1"/>
          <p:nvPr/>
        </p:nvSpPr>
        <p:spPr>
          <a:xfrm>
            <a:off x="899592" y="396548"/>
            <a:ext cx="7560840" cy="400110"/>
          </a:xfrm>
          <a:prstGeom prst="rect">
            <a:avLst/>
          </a:prstGeom>
          <a:noFill/>
        </p:spPr>
        <p:txBody>
          <a:bodyPr wrap="square" rtlCol="0">
            <a:spAutoFit/>
          </a:bodyPr>
          <a:lstStyle/>
          <a:p>
            <a:pPr algn="ctr"/>
            <a:r>
              <a:rPr lang="da-DK" sz="2000" b="1">
                <a:solidFill>
                  <a:srgbClr val="FF0000"/>
                </a:solidFill>
              </a:rPr>
              <a:t>Justering af figurantarbejdet øv. 11 og 12 – </a:t>
            </a:r>
            <a:r>
              <a:rPr lang="da-DK" sz="1600" b="1">
                <a:solidFill>
                  <a:srgbClr val="FF0000"/>
                </a:solidFill>
              </a:rPr>
              <a:t>se hjemmesiden</a:t>
            </a:r>
          </a:p>
        </p:txBody>
      </p:sp>
      <p:sp>
        <p:nvSpPr>
          <p:cNvPr id="4" name="Tekstfelt 3">
            <a:extLst>
              <a:ext uri="{FF2B5EF4-FFF2-40B4-BE49-F238E27FC236}">
                <a16:creationId xmlns:a16="http://schemas.microsoft.com/office/drawing/2014/main" id="{7C718D3F-7B36-2291-C3E9-38358E5D9F57}"/>
              </a:ext>
            </a:extLst>
          </p:cNvPr>
          <p:cNvSpPr txBox="1"/>
          <p:nvPr/>
        </p:nvSpPr>
        <p:spPr>
          <a:xfrm>
            <a:off x="611560" y="941765"/>
            <a:ext cx="7920880" cy="5293757"/>
          </a:xfrm>
          <a:prstGeom prst="rect">
            <a:avLst/>
          </a:prstGeom>
          <a:noFill/>
        </p:spPr>
        <p:txBody>
          <a:bodyPr wrap="square" lIns="91440" tIns="45720" rIns="91440" bIns="45720" rtlCol="0" anchor="t">
            <a:spAutoFit/>
          </a:bodyPr>
          <a:lstStyle/>
          <a:p>
            <a:r>
              <a:rPr lang="da-DK" dirty="0"/>
              <a:t> </a:t>
            </a:r>
            <a:r>
              <a:rPr lang="da-DK" sz="1600" b="1" dirty="0"/>
              <a:t>Øvelse 11 (justering af første del af øvelsen): </a:t>
            </a:r>
            <a:endParaRPr lang="da-DK" sz="1600" dirty="0"/>
          </a:p>
          <a:p>
            <a:r>
              <a:rPr lang="da-DK" sz="1600" dirty="0"/>
              <a:t>1: Figurant kommer gående ud fra skjul, på tegn fra dommeren. </a:t>
            </a:r>
          </a:p>
          <a:p>
            <a:r>
              <a:rPr lang="da-DK" sz="1600" dirty="0"/>
              <a:t>2: Efter anråb fra HUF, sætter figuranten i løb væk fra HUF. </a:t>
            </a:r>
          </a:p>
          <a:p>
            <a:r>
              <a:rPr lang="da-DK" sz="1600" dirty="0">
                <a:latin typeface="Arial"/>
                <a:cs typeface="Arial"/>
              </a:rPr>
              <a:t>3: </a:t>
            </a:r>
            <a:r>
              <a:rPr lang="da-DK" sz="1600" dirty="0">
                <a:solidFill>
                  <a:srgbClr val="FF0000"/>
                </a:solidFill>
                <a:latin typeface="Arial"/>
                <a:cs typeface="Arial"/>
              </a:rPr>
              <a:t>Figuranten skal holde øje med hunden samt banens forløb og fortsætte sit løb frem i banen. </a:t>
            </a:r>
          </a:p>
          <a:p>
            <a:r>
              <a:rPr lang="da-DK" sz="1600" dirty="0"/>
              <a:t>4: Når hunden er er sluppet og er ca. 50 m fra figuranten, vender figuranten om og påbegynder løb mod hunden. </a:t>
            </a:r>
          </a:p>
          <a:p>
            <a:r>
              <a:rPr lang="da-DK" sz="1600" dirty="0"/>
              <a:t>(resten af øvelse 11 foregår som tidligere) </a:t>
            </a:r>
          </a:p>
          <a:p>
            <a:endParaRPr lang="da-DK" sz="1600" dirty="0"/>
          </a:p>
          <a:p>
            <a:r>
              <a:rPr lang="da-DK" sz="1600" b="1" dirty="0"/>
              <a:t>Øvelse 12: </a:t>
            </a:r>
            <a:endParaRPr lang="da-DK" sz="1600" dirty="0"/>
          </a:p>
          <a:p>
            <a:r>
              <a:rPr lang="da-DK" sz="1600" dirty="0"/>
              <a:t>1: Figurant kommer gående ud fra skjul, på tegn fra dommeren. </a:t>
            </a:r>
          </a:p>
          <a:p>
            <a:r>
              <a:rPr lang="da-DK" sz="1600" dirty="0"/>
              <a:t>2: Efter anråb fra HUF, sætter figuranten i løb væk fra HUF. </a:t>
            </a:r>
          </a:p>
          <a:p>
            <a:r>
              <a:rPr lang="da-DK" sz="1600" dirty="0">
                <a:latin typeface="Arial"/>
                <a:cs typeface="Arial"/>
              </a:rPr>
              <a:t>3: </a:t>
            </a:r>
            <a:r>
              <a:rPr lang="da-DK" sz="1600" dirty="0">
                <a:solidFill>
                  <a:srgbClr val="FF0000"/>
                </a:solidFill>
                <a:latin typeface="Arial"/>
                <a:cs typeface="Arial"/>
              </a:rPr>
              <a:t>Figuranten skal holde øje med hunden samt banens forløb og fortsætte sit løb frem i banen. </a:t>
            </a:r>
          </a:p>
          <a:p>
            <a:r>
              <a:rPr lang="da-DK" sz="1600" dirty="0"/>
              <a:t>4: Når hunden er er sluppet og er ca. 50 m fra figuranten, stopper figuranten op og vender rundt, med front og ærmet mod hunden. </a:t>
            </a:r>
          </a:p>
          <a:p>
            <a:r>
              <a:rPr lang="da-DK" sz="1600" dirty="0"/>
              <a:t>5: Ærmet skal være placeret i passiv position, med den “frie hånd” til at støtte ærmet. </a:t>
            </a:r>
          </a:p>
          <a:p>
            <a:r>
              <a:rPr lang="da-DK" sz="1600" dirty="0"/>
              <a:t>6: Figuranten opfordres til at stå med benet i ærme-siden fremme, med let bøjet knæ, for at kunne bøje af ved direkte angreb eller belastning fra hunden. </a:t>
            </a:r>
          </a:p>
          <a:p>
            <a:r>
              <a:rPr lang="da-DK" sz="1600" dirty="0"/>
              <a:t>7: Figuranten holder den passive position, frem til linen er beordret på hunden, og dommer har afsluttet øvelsen med "Ja tak". </a:t>
            </a:r>
            <a:endParaRPr lang="da-DK" dirty="0"/>
          </a:p>
        </p:txBody>
      </p:sp>
    </p:spTree>
    <p:extLst>
      <p:ext uri="{BB962C8B-B14F-4D97-AF65-F5344CB8AC3E}">
        <p14:creationId xmlns:p14="http://schemas.microsoft.com/office/powerpoint/2010/main" val="21794136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500"/>
                                        <p:tgtEl>
                                          <p:spTgt spid="4">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500"/>
                                        <p:tgtEl>
                                          <p:spTgt spid="4">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fade">
                                      <p:cBhvr>
                                        <p:cTn id="19" dur="500"/>
                                        <p:tgtEl>
                                          <p:spTgt spid="4">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fade">
                                      <p:cBhvr>
                                        <p:cTn id="22" dur="5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fade">
                                      <p:cBhvr>
                                        <p:cTn id="27" dur="500"/>
                                        <p:tgtEl>
                                          <p:spTgt spid="4">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xEl>
                                              <p:pRg st="8" end="8"/>
                                            </p:txEl>
                                          </p:spTgt>
                                        </p:tgtEl>
                                        <p:attrNameLst>
                                          <p:attrName>style.visibility</p:attrName>
                                        </p:attrNameLst>
                                      </p:cBhvr>
                                      <p:to>
                                        <p:strVal val="visible"/>
                                      </p:to>
                                    </p:set>
                                    <p:animEffect transition="in" filter="fade">
                                      <p:cBhvr>
                                        <p:cTn id="30" dur="500"/>
                                        <p:tgtEl>
                                          <p:spTgt spid="4">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4">
                                            <p:txEl>
                                              <p:pRg st="9" end="9"/>
                                            </p:txEl>
                                          </p:spTgt>
                                        </p:tgtEl>
                                        <p:attrNameLst>
                                          <p:attrName>style.visibility</p:attrName>
                                        </p:attrNameLst>
                                      </p:cBhvr>
                                      <p:to>
                                        <p:strVal val="visible"/>
                                      </p:to>
                                    </p:set>
                                    <p:animEffect transition="in" filter="fade">
                                      <p:cBhvr>
                                        <p:cTn id="33" dur="500"/>
                                        <p:tgtEl>
                                          <p:spTgt spid="4">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4">
                                            <p:txEl>
                                              <p:pRg st="10" end="10"/>
                                            </p:txEl>
                                          </p:spTgt>
                                        </p:tgtEl>
                                        <p:attrNameLst>
                                          <p:attrName>style.visibility</p:attrName>
                                        </p:attrNameLst>
                                      </p:cBhvr>
                                      <p:to>
                                        <p:strVal val="visible"/>
                                      </p:to>
                                    </p:set>
                                    <p:animEffect transition="in" filter="fade">
                                      <p:cBhvr>
                                        <p:cTn id="36" dur="500"/>
                                        <p:tgtEl>
                                          <p:spTgt spid="4">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4">
                                            <p:txEl>
                                              <p:pRg st="11" end="11"/>
                                            </p:txEl>
                                          </p:spTgt>
                                        </p:tgtEl>
                                        <p:attrNameLst>
                                          <p:attrName>style.visibility</p:attrName>
                                        </p:attrNameLst>
                                      </p:cBhvr>
                                      <p:to>
                                        <p:strVal val="visible"/>
                                      </p:to>
                                    </p:set>
                                    <p:animEffect transition="in" filter="fade">
                                      <p:cBhvr>
                                        <p:cTn id="39" dur="500"/>
                                        <p:tgtEl>
                                          <p:spTgt spid="4">
                                            <p:txEl>
                                              <p:pRg st="11" end="11"/>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4">
                                            <p:txEl>
                                              <p:pRg st="12" end="12"/>
                                            </p:txEl>
                                          </p:spTgt>
                                        </p:tgtEl>
                                        <p:attrNameLst>
                                          <p:attrName>style.visibility</p:attrName>
                                        </p:attrNameLst>
                                      </p:cBhvr>
                                      <p:to>
                                        <p:strVal val="visible"/>
                                      </p:to>
                                    </p:set>
                                    <p:animEffect transition="in" filter="fade">
                                      <p:cBhvr>
                                        <p:cTn id="42" dur="500"/>
                                        <p:tgtEl>
                                          <p:spTgt spid="4">
                                            <p:txEl>
                                              <p:pRg st="12" end="12"/>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4">
                                            <p:txEl>
                                              <p:pRg st="13" end="13"/>
                                            </p:txEl>
                                          </p:spTgt>
                                        </p:tgtEl>
                                        <p:attrNameLst>
                                          <p:attrName>style.visibility</p:attrName>
                                        </p:attrNameLst>
                                      </p:cBhvr>
                                      <p:to>
                                        <p:strVal val="visible"/>
                                      </p:to>
                                    </p:set>
                                    <p:animEffect transition="in" filter="fade">
                                      <p:cBhvr>
                                        <p:cTn id="45" dur="500"/>
                                        <p:tgtEl>
                                          <p:spTgt spid="4">
                                            <p:txEl>
                                              <p:pRg st="13" end="13"/>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4">
                                            <p:txEl>
                                              <p:pRg st="14" end="14"/>
                                            </p:txEl>
                                          </p:spTgt>
                                        </p:tgtEl>
                                        <p:attrNameLst>
                                          <p:attrName>style.visibility</p:attrName>
                                        </p:attrNameLst>
                                      </p:cBhvr>
                                      <p:to>
                                        <p:strVal val="visible"/>
                                      </p:to>
                                    </p:set>
                                    <p:animEffect transition="in" filter="fade">
                                      <p:cBhvr>
                                        <p:cTn id="48"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A050C918-0E72-1C81-6328-79FED17662F2}"/>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A1975600-9B34-7DF2-F1F0-5C009C10D367}"/>
              </a:ext>
            </a:extLst>
          </p:cNvPr>
          <p:cNvSpPr txBox="1"/>
          <p:nvPr/>
        </p:nvSpPr>
        <p:spPr>
          <a:xfrm>
            <a:off x="1137810" y="221439"/>
            <a:ext cx="7416824" cy="584775"/>
          </a:xfrm>
          <a:prstGeom prst="rect">
            <a:avLst/>
          </a:prstGeom>
          <a:noFill/>
        </p:spPr>
        <p:txBody>
          <a:bodyPr wrap="square" lIns="91440" tIns="45720" rIns="91440" bIns="45720" rtlCol="0" anchor="t">
            <a:spAutoFit/>
          </a:bodyPr>
          <a:lstStyle/>
          <a:p>
            <a:pPr algn="ctr"/>
            <a:r>
              <a:rPr lang="da-DK" b="1" dirty="0">
                <a:solidFill>
                  <a:srgbClr val="FF0000"/>
                </a:solidFill>
                <a:latin typeface="Arial"/>
                <a:cs typeface="Arial"/>
              </a:rPr>
              <a:t>FORSLAG: Bedre Udtagelsesmuligheder til DM – </a:t>
            </a:r>
          </a:p>
          <a:p>
            <a:pPr algn="ctr"/>
            <a:r>
              <a:rPr lang="da-DK" sz="1400" b="1" dirty="0">
                <a:solidFill>
                  <a:srgbClr val="FF0000"/>
                </a:solidFill>
                <a:latin typeface="Arial"/>
                <a:cs typeface="Arial"/>
              </a:rPr>
              <a:t>forventes vedtaget marts 2026, men kan ikke implementeres før 010127.</a:t>
            </a:r>
            <a:endParaRPr lang="da-DK" sz="1400" b="1" dirty="0">
              <a:solidFill>
                <a:srgbClr val="FF0000"/>
              </a:solidFill>
            </a:endParaRPr>
          </a:p>
        </p:txBody>
      </p:sp>
      <p:sp>
        <p:nvSpPr>
          <p:cNvPr id="4" name="Tekstfelt 3">
            <a:extLst>
              <a:ext uri="{FF2B5EF4-FFF2-40B4-BE49-F238E27FC236}">
                <a16:creationId xmlns:a16="http://schemas.microsoft.com/office/drawing/2014/main" id="{6C9C9A44-ABB8-A1FA-FBD3-423B597D599E}"/>
              </a:ext>
            </a:extLst>
          </p:cNvPr>
          <p:cNvSpPr txBox="1"/>
          <p:nvPr/>
        </p:nvSpPr>
        <p:spPr>
          <a:xfrm>
            <a:off x="733382" y="885654"/>
            <a:ext cx="7992888" cy="5478423"/>
          </a:xfrm>
          <a:prstGeom prst="rect">
            <a:avLst/>
          </a:prstGeom>
          <a:noFill/>
        </p:spPr>
        <p:txBody>
          <a:bodyPr wrap="square" rtlCol="0">
            <a:spAutoFit/>
          </a:bodyPr>
          <a:lstStyle/>
          <a:p>
            <a:r>
              <a:rPr lang="da-DK" sz="1400" dirty="0"/>
              <a:t>Oprykning og udtagelse bruges fremover begge som </a:t>
            </a:r>
            <a:r>
              <a:rPr lang="da-DK" sz="1400" b="1" dirty="0"/>
              <a:t>udtagelse</a:t>
            </a:r>
            <a:r>
              <a:rPr lang="da-DK" sz="1400" dirty="0"/>
              <a:t>. Dvs. at man kan stille både forår og efterår og begge konkurrencer vil tælle som en </a:t>
            </a:r>
            <a:r>
              <a:rPr lang="da-DK" sz="1400" b="1" dirty="0"/>
              <a:t>DM udtagelse</a:t>
            </a:r>
            <a:r>
              <a:rPr lang="da-DK" sz="1400" dirty="0"/>
              <a:t>.</a:t>
            </a:r>
          </a:p>
          <a:p>
            <a:r>
              <a:rPr lang="da-DK" sz="1400" dirty="0"/>
              <a:t>Det vil være det højeste resultat der vil tælle.</a:t>
            </a:r>
          </a:p>
          <a:p>
            <a:r>
              <a:rPr lang="da-DK" sz="1400" dirty="0"/>
              <a:t>  </a:t>
            </a:r>
          </a:p>
          <a:p>
            <a:r>
              <a:rPr lang="da-DK" sz="1400" b="1" dirty="0"/>
              <a:t>Patrulje-udtagelser:</a:t>
            </a:r>
            <a:endParaRPr lang="da-DK" sz="1400" dirty="0"/>
          </a:p>
          <a:p>
            <a:r>
              <a:rPr lang="da-DK" sz="1400" dirty="0"/>
              <a:t>Skulle man få en hel oprykning i foråret/efteråret deltager man til DM som patruljehund og man rykker først op ved årsskiftet. Dette kræver stadig 2 halve oprykninger (min. 200 point) eller en hel (min. 220 point)</a:t>
            </a:r>
          </a:p>
          <a:p>
            <a:r>
              <a:rPr lang="da-DK" sz="1400" dirty="0"/>
              <a:t> </a:t>
            </a:r>
          </a:p>
          <a:p>
            <a:r>
              <a:rPr lang="da-DK" sz="1400" b="1" dirty="0"/>
              <a:t>Krim og Vinder-udtagelser:</a:t>
            </a:r>
            <a:endParaRPr lang="da-DK" sz="1400" dirty="0"/>
          </a:p>
          <a:p>
            <a:r>
              <a:rPr lang="da-DK" sz="1400" dirty="0"/>
              <a:t>Der er ligeledes 2 udtagelser om året og </a:t>
            </a:r>
            <a:r>
              <a:rPr lang="da-DK" sz="1400" dirty="0" err="1"/>
              <a:t>kriminalhunden</a:t>
            </a:r>
            <a:r>
              <a:rPr lang="da-DK" sz="1400" dirty="0"/>
              <a:t> rykker ligesom patruljehunden også først op fra årsskiftet.</a:t>
            </a:r>
          </a:p>
          <a:p>
            <a:r>
              <a:rPr lang="da-DK" sz="1400" dirty="0"/>
              <a:t>Dette kræver stadig 2 halve oprykninger (min. 200 point) eller en hel (min. 220 point)</a:t>
            </a:r>
          </a:p>
          <a:p>
            <a:r>
              <a:rPr lang="da-DK" sz="1400" dirty="0"/>
              <a:t> </a:t>
            </a:r>
          </a:p>
          <a:p>
            <a:r>
              <a:rPr lang="da-DK" sz="1400" dirty="0" err="1"/>
              <a:t>Mht</a:t>
            </a:r>
            <a:r>
              <a:rPr lang="da-DK" sz="1400" dirty="0"/>
              <a:t> resultater, så vil det fx i patruljeklassen (16 deltagere) være de 8 højeste resultater i henholdsvis </a:t>
            </a:r>
            <a:r>
              <a:rPr lang="da-DK" sz="1400" dirty="0" err="1"/>
              <a:t>sek</a:t>
            </a:r>
            <a:r>
              <a:rPr lang="da-DK" sz="1400" dirty="0"/>
              <a:t> 1 &amp; 2 der kommer med til DM. Har samme ekvipage 2 resultater i top 8 (1 forår og 1 efterår), er det højeste resultat gældende, og </a:t>
            </a:r>
            <a:r>
              <a:rPr lang="da-DK" sz="1400" dirty="0" err="1"/>
              <a:t>nr</a:t>
            </a:r>
            <a:r>
              <a:rPr lang="da-DK" sz="1400" dirty="0"/>
              <a:t> 9 får pladsen. Der fyldes stadig op med </a:t>
            </a:r>
            <a:r>
              <a:rPr lang="da-DK" sz="1400" dirty="0" err="1"/>
              <a:t>sek</a:t>
            </a:r>
            <a:r>
              <a:rPr lang="da-DK" sz="1400" dirty="0"/>
              <a:t> 2 medlemmer hvis </a:t>
            </a:r>
            <a:r>
              <a:rPr lang="da-DK" sz="1400" dirty="0" err="1"/>
              <a:t>sek</a:t>
            </a:r>
            <a:r>
              <a:rPr lang="da-DK" sz="1400" dirty="0"/>
              <a:t> 1 ikke kan besætte pladserne.</a:t>
            </a:r>
          </a:p>
          <a:p>
            <a:r>
              <a:rPr lang="da-DK" sz="1400" dirty="0"/>
              <a:t> </a:t>
            </a:r>
          </a:p>
          <a:p>
            <a:r>
              <a:rPr lang="da-DK" sz="1400" dirty="0"/>
              <a:t>I Krim/vinderklassen (10 deltagere) vil det så være de 5 bedste resultater fra hver sektion, der udløser en DM billet.</a:t>
            </a:r>
          </a:p>
          <a:p>
            <a:r>
              <a:rPr lang="da-DK" sz="1400" dirty="0"/>
              <a:t> </a:t>
            </a:r>
          </a:p>
          <a:p>
            <a:r>
              <a:rPr lang="da-DK" sz="1400" dirty="0"/>
              <a:t>Vælger en hundefører kun at stille til én af de to udtagelser er det op til hundeføreren selv, </a:t>
            </a:r>
            <a:r>
              <a:rPr lang="da-DK" sz="1400" dirty="0" err="1"/>
              <a:t>dvs</a:t>
            </a:r>
            <a:r>
              <a:rPr lang="da-DK" sz="1400" dirty="0"/>
              <a:t> der skal ikke laves 2 gældende resultater for at komme til DM men ét resultat blandt de bedste er nok til at komme med.</a:t>
            </a:r>
            <a:endParaRPr lang="da-DK" dirty="0"/>
          </a:p>
        </p:txBody>
      </p:sp>
    </p:spTree>
    <p:extLst>
      <p:ext uri="{BB962C8B-B14F-4D97-AF65-F5344CB8AC3E}">
        <p14:creationId xmlns:p14="http://schemas.microsoft.com/office/powerpoint/2010/main" val="27605431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500"/>
                                        <p:tgtEl>
                                          <p:spTgt spid="4">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fade">
                                      <p:cBhvr>
                                        <p:cTn id="18" dur="500"/>
                                        <p:tgtEl>
                                          <p:spTgt spid="4">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animEffect transition="in" filter="fade">
                                      <p:cBhvr>
                                        <p:cTn id="23" dur="500"/>
                                        <p:tgtEl>
                                          <p:spTgt spid="4">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4">
                                            <p:txEl>
                                              <p:pRg st="7" end="7"/>
                                            </p:txEl>
                                          </p:spTgt>
                                        </p:tgtEl>
                                        <p:attrNameLst>
                                          <p:attrName>style.visibility</p:attrName>
                                        </p:attrNameLst>
                                      </p:cBhvr>
                                      <p:to>
                                        <p:strVal val="visible"/>
                                      </p:to>
                                    </p:set>
                                    <p:animEffect transition="in" filter="fade">
                                      <p:cBhvr>
                                        <p:cTn id="26" dur="500"/>
                                        <p:tgtEl>
                                          <p:spTgt spid="4">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animEffect transition="in" filter="fade">
                                      <p:cBhvr>
                                        <p:cTn id="29" dur="500"/>
                                        <p:tgtEl>
                                          <p:spTgt spid="4">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
                                            <p:txEl>
                                              <p:pRg st="12" end="12"/>
                                            </p:txEl>
                                          </p:spTgt>
                                        </p:tgtEl>
                                        <p:attrNameLst>
                                          <p:attrName>style.visibility</p:attrName>
                                        </p:attrNameLst>
                                      </p:cBhvr>
                                      <p:to>
                                        <p:strVal val="visible"/>
                                      </p:to>
                                    </p:set>
                                    <p:animEffect transition="in" filter="fade">
                                      <p:cBhvr>
                                        <p:cTn id="40" dur="500"/>
                                        <p:tgtEl>
                                          <p:spTgt spid="4">
                                            <p:txEl>
                                              <p:pRg st="12" end="1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
                                            <p:txEl>
                                              <p:pRg st="14" end="14"/>
                                            </p:txEl>
                                          </p:spTgt>
                                        </p:tgtEl>
                                        <p:attrNameLst>
                                          <p:attrName>style.visibility</p:attrName>
                                        </p:attrNameLst>
                                      </p:cBhvr>
                                      <p:to>
                                        <p:strVal val="visible"/>
                                      </p:to>
                                    </p:set>
                                    <p:animEffect transition="in" filter="fade">
                                      <p:cBhvr>
                                        <p:cTn id="45"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940FE665-F7C3-40FC-2009-E2AD07768C3D}"/>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147980FC-88AD-F690-ADDF-969C03017B21}"/>
              </a:ext>
            </a:extLst>
          </p:cNvPr>
          <p:cNvSpPr txBox="1"/>
          <p:nvPr/>
        </p:nvSpPr>
        <p:spPr>
          <a:xfrm>
            <a:off x="2051720" y="476672"/>
            <a:ext cx="4832176" cy="400110"/>
          </a:xfrm>
          <a:prstGeom prst="rect">
            <a:avLst/>
          </a:prstGeom>
          <a:noFill/>
        </p:spPr>
        <p:txBody>
          <a:bodyPr wrap="square" rtlCol="0">
            <a:spAutoFit/>
          </a:bodyPr>
          <a:lstStyle/>
          <a:p>
            <a:pPr algn="ctr"/>
            <a:r>
              <a:rPr lang="da-DK" sz="2000" b="1">
                <a:solidFill>
                  <a:srgbClr val="FF0000"/>
                </a:solidFill>
              </a:rPr>
              <a:t>Overdommere og tilrettelæggere</a:t>
            </a:r>
          </a:p>
        </p:txBody>
      </p:sp>
      <p:sp>
        <p:nvSpPr>
          <p:cNvPr id="4" name="Tekstfelt 3">
            <a:extLst>
              <a:ext uri="{FF2B5EF4-FFF2-40B4-BE49-F238E27FC236}">
                <a16:creationId xmlns:a16="http://schemas.microsoft.com/office/drawing/2014/main" id="{0C9D7DAE-9357-B5AD-4688-F315E7C2FF6F}"/>
              </a:ext>
            </a:extLst>
          </p:cNvPr>
          <p:cNvSpPr txBox="1"/>
          <p:nvPr/>
        </p:nvSpPr>
        <p:spPr>
          <a:xfrm>
            <a:off x="1151620" y="1268760"/>
            <a:ext cx="6840760" cy="3416320"/>
          </a:xfrm>
          <a:prstGeom prst="rect">
            <a:avLst/>
          </a:prstGeom>
          <a:noFill/>
        </p:spPr>
        <p:txBody>
          <a:bodyPr wrap="square" rtlCol="0">
            <a:spAutoFit/>
          </a:bodyPr>
          <a:lstStyle/>
          <a:p>
            <a:r>
              <a:rPr lang="da-DK" dirty="0"/>
              <a:t>Gennem de seneste år flere eksempler på at der ikke har været </a:t>
            </a:r>
            <a:r>
              <a:rPr lang="da-DK" dirty="0">
                <a:solidFill>
                  <a:srgbClr val="FF0000"/>
                </a:solidFill>
              </a:rPr>
              <a:t>det nødvendige samarbejde mellem overdommer og tilrettelægger til officielle konkurrencer</a:t>
            </a:r>
            <a:r>
              <a:rPr lang="da-DK" dirty="0"/>
              <a:t> – til irritation for flere.</a:t>
            </a:r>
          </a:p>
          <a:p>
            <a:endParaRPr lang="da-DK" dirty="0"/>
          </a:p>
          <a:p>
            <a:r>
              <a:rPr lang="da-DK" dirty="0"/>
              <a:t>Hovedbestyrelsen har derfor 260925 besluttet at </a:t>
            </a:r>
            <a:r>
              <a:rPr lang="da-DK" dirty="0">
                <a:solidFill>
                  <a:srgbClr val="FF0000"/>
                </a:solidFill>
              </a:rPr>
              <a:t>arealbeskrivelsen for spor og rundering af sektionsleder Jan Skov sendes til tilrettelæggeren</a:t>
            </a:r>
            <a:r>
              <a:rPr lang="da-DK" dirty="0"/>
              <a:t>, hvilket skulle gøre opgaven lidt lettere.</a:t>
            </a:r>
          </a:p>
          <a:p>
            <a:endParaRPr lang="da-DK" dirty="0"/>
          </a:p>
          <a:p>
            <a:r>
              <a:rPr lang="da-DK" dirty="0"/>
              <a:t>Det er vigtigt at </a:t>
            </a:r>
            <a:r>
              <a:rPr lang="da-DK" dirty="0">
                <a:solidFill>
                  <a:srgbClr val="FF0000"/>
                </a:solidFill>
              </a:rPr>
              <a:t>Overdommeren om morgenen spørger Hundeførerne om de kan stille til DM </a:t>
            </a:r>
            <a:r>
              <a:rPr lang="da-DK" dirty="0"/>
              <a:t>(som hundefører/dommer/figurant), så det er klart inden konkurrencen starter – husk af afkrydse på Hovedlisten.</a:t>
            </a:r>
          </a:p>
        </p:txBody>
      </p:sp>
    </p:spTree>
    <p:extLst>
      <p:ext uri="{BB962C8B-B14F-4D97-AF65-F5344CB8AC3E}">
        <p14:creationId xmlns:p14="http://schemas.microsoft.com/office/powerpoint/2010/main" val="2910168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1F555BFB-927D-A411-B6DB-5628AD1A68F3}"/>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162099FE-7CBB-E892-3E29-CBB726913B57}"/>
              </a:ext>
            </a:extLst>
          </p:cNvPr>
          <p:cNvSpPr txBox="1"/>
          <p:nvPr/>
        </p:nvSpPr>
        <p:spPr>
          <a:xfrm>
            <a:off x="539552" y="660380"/>
            <a:ext cx="7848872" cy="5570756"/>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a-DK" sz="1400" b="1" dirty="0"/>
              <a:t>Konkurrenceprogrammet- ingen nyheder siden 1/1-2024</a:t>
            </a:r>
          </a:p>
          <a:p>
            <a:pPr marL="342900" indent="-34290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latin typeface="Arial"/>
                <a:cs typeface="Arial"/>
              </a:rPr>
              <a:t>Kåringsprogrammet – påregnes  godkendt marts med fradrag på 1 point hvis genstand i munden/apporteres (som i konkurrenceprogrammet)</a:t>
            </a:r>
          </a:p>
          <a:p>
            <a:pPr marL="342900" indent="-34290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t>Halsbånd</a:t>
            </a:r>
          </a:p>
          <a:p>
            <a:pPr marL="342900" indent="-34290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t>Hund har smerter under øvelsens udførelse</a:t>
            </a:r>
          </a:p>
          <a:p>
            <a:pPr marL="342900" indent="-34290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t>Tilpasning af sværhedsgrader på rundering – se hjemmesiden</a:t>
            </a:r>
          </a:p>
          <a:p>
            <a:pPr marL="342900" indent="-34290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t>Justering af figurantarbejdet øv. 11 og 12 – se hjemmesiden</a:t>
            </a:r>
          </a:p>
          <a:p>
            <a:pPr marL="342900" indent="-34290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t>Prøvekåringer og kåringer – ser godt ud, så det bruger vi ikke tid på</a:t>
            </a:r>
          </a:p>
          <a:p>
            <a:pPr marL="285750" indent="-28575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t>Cases til gruppearbejde - alle øvelser</a:t>
            </a:r>
          </a:p>
          <a:p>
            <a:pPr marL="342900" indent="-34290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t>Bedre Udtagelsesmuligheder til DM  - både forår og efterår</a:t>
            </a:r>
          </a:p>
          <a:p>
            <a:pPr marL="342900" indent="-34290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t>Ensretning af konkurrenceprogram, figurant/dommerinstruktion</a:t>
            </a:r>
          </a:p>
          <a:p>
            <a:endParaRPr lang="da-DK" sz="1400" b="1" dirty="0"/>
          </a:p>
          <a:p>
            <a:pPr marL="342900" indent="-342900">
              <a:buFont typeface="Arial" panose="020B0604020202020204" pitchFamily="34" charset="0"/>
              <a:buChar char="•"/>
            </a:pPr>
            <a:r>
              <a:rPr lang="da-DK" sz="1400" b="1" dirty="0"/>
              <a:t>Overdommer/tilrettelægger  - flere oplysninger til tilrettelæggeren</a:t>
            </a:r>
          </a:p>
          <a:p>
            <a:pPr marL="342900" indent="-342900">
              <a:buFont typeface="Arial" panose="020B0604020202020204" pitchFamily="34" charset="0"/>
              <a:buChar char="•"/>
            </a:pPr>
            <a:endParaRPr lang="da-DK" sz="1400" b="1" dirty="0"/>
          </a:p>
          <a:p>
            <a:pPr marL="342900" indent="-342900">
              <a:buFont typeface="Arial" panose="020B0604020202020204" pitchFamily="34" charset="0"/>
              <a:buChar char="•"/>
            </a:pPr>
            <a:r>
              <a:rPr lang="da-DK" sz="1400" b="1" dirty="0">
                <a:latin typeface="Arial"/>
                <a:cs typeface="Arial"/>
              </a:rPr>
              <a:t>Afslutning </a:t>
            </a:r>
          </a:p>
          <a:p>
            <a:endParaRPr lang="da-DK" sz="2000" b="1" dirty="0">
              <a:solidFill>
                <a:srgbClr val="FF0000"/>
              </a:solidFill>
            </a:endParaRPr>
          </a:p>
        </p:txBody>
      </p:sp>
    </p:spTree>
    <p:extLst>
      <p:ext uri="{BB962C8B-B14F-4D97-AF65-F5344CB8AC3E}">
        <p14:creationId xmlns:p14="http://schemas.microsoft.com/office/powerpoint/2010/main" val="126321570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7A94E-7D02-BF84-D5AD-45894680C355}"/>
            </a:ext>
          </a:extLst>
        </p:cNvPr>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9CD0CFBA-3756-F6F1-EB2B-3D9EF93D9BE5}"/>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9D14D114-4B1A-1360-07E5-1DC8123BDF30}"/>
              </a:ext>
            </a:extLst>
          </p:cNvPr>
          <p:cNvSpPr txBox="1"/>
          <p:nvPr/>
        </p:nvSpPr>
        <p:spPr>
          <a:xfrm>
            <a:off x="323528" y="775295"/>
            <a:ext cx="8424936" cy="5478423"/>
          </a:xfrm>
          <a:prstGeom prst="rect">
            <a:avLst/>
          </a:prstGeom>
          <a:noFill/>
        </p:spPr>
        <p:txBody>
          <a:bodyPr wrap="square" lIns="91440" tIns="45720" rIns="91440" bIns="45720" rtlCol="0" anchor="t">
            <a:spAutoFit/>
          </a:bodyPr>
          <a:lstStyle/>
          <a:p>
            <a:r>
              <a:rPr lang="da-DK" sz="1400" dirty="0">
                <a:solidFill>
                  <a:srgbClr val="FF0000"/>
                </a:solidFill>
              </a:rPr>
              <a:t>Der må anvendes flere halsbånd samtidig </a:t>
            </a:r>
            <a:r>
              <a:rPr lang="da-DK" sz="1400" dirty="0"/>
              <a:t>– f.eks. kædehalsbånd, fast halsbånd, loppehalsbånd, reflekshalsbånd, sporhalsbånd  med videre. Refleksvest, kølevest m.v. også tilladt.</a:t>
            </a:r>
          </a:p>
          <a:p>
            <a:endParaRPr lang="da-DK" sz="1400" dirty="0"/>
          </a:p>
          <a:p>
            <a:r>
              <a:rPr lang="da-DK" sz="1400" dirty="0">
                <a:solidFill>
                  <a:srgbClr val="FF0000"/>
                </a:solidFill>
                <a:latin typeface="Arial"/>
                <a:cs typeface="Arial"/>
              </a:rPr>
              <a:t>Der må ikke skiftes type af halsbånd, under øvelserne på den enkelte standplads. </a:t>
            </a:r>
          </a:p>
          <a:p>
            <a:r>
              <a:rPr lang="da-DK" sz="1400" dirty="0"/>
              <a:t>Som eksempel herpå kunne være en hund der på øvelse 11 anvender fast halsbånd, men hvor HUF på grund af signalværdien overfor hunden påsætter et kædehalsbånd inden øvelse 12.</a:t>
            </a:r>
          </a:p>
          <a:p>
            <a:endParaRPr lang="da-DK" sz="1400" dirty="0"/>
          </a:p>
          <a:p>
            <a:r>
              <a:rPr lang="da-DK" sz="1400" b="1" dirty="0"/>
              <a:t>Programmet.</a:t>
            </a:r>
          </a:p>
          <a:p>
            <a:r>
              <a:rPr lang="da-DK" sz="1400" dirty="0">
                <a:solidFill>
                  <a:srgbClr val="FF0000"/>
                </a:solidFill>
              </a:rPr>
              <a:t>Hunden skal være koblet på normal måde som ved </a:t>
            </a:r>
            <a:r>
              <a:rPr lang="da-DK" sz="1400" dirty="0" err="1">
                <a:solidFill>
                  <a:srgbClr val="FF0000"/>
                </a:solidFill>
              </a:rPr>
              <a:t>lineføring</a:t>
            </a:r>
            <a:r>
              <a:rPr lang="da-DK" sz="1400" dirty="0">
                <a:solidFill>
                  <a:srgbClr val="FF0000"/>
                </a:solidFill>
              </a:rPr>
              <a:t> </a:t>
            </a:r>
            <a:r>
              <a:rPr lang="da-DK" sz="1400" dirty="0"/>
              <a:t>–herunder forstås at hunden ved line skal være tilkoblet med almindelig karabinhage til et halsbånd som udelukkende sidder omkring hundens hals (jfr. loven med fast lukning, en glidelukning eller som har en selvudløsende stramningseffekt). </a:t>
            </a:r>
          </a:p>
          <a:p>
            <a:r>
              <a:rPr lang="da-DK" sz="1400" dirty="0"/>
              <a:t>Bortset fra </a:t>
            </a:r>
            <a:r>
              <a:rPr lang="da-DK" sz="1400" dirty="0" err="1"/>
              <a:t>lineføring</a:t>
            </a:r>
            <a:r>
              <a:rPr lang="da-DK" sz="1400" dirty="0"/>
              <a:t> og stop kan hunden være koblet anderledes, </a:t>
            </a:r>
            <a:r>
              <a:rPr lang="da-DK" sz="1400" dirty="0" err="1"/>
              <a:t>f.eks.i</a:t>
            </a:r>
            <a:r>
              <a:rPr lang="da-DK" sz="1400" dirty="0"/>
              <a:t> sele på spor eller mellem øvelserne. (Hunden må gerne bære sele under lydighedsøvelserne, men linen må ikke være tilkoblet).</a:t>
            </a:r>
          </a:p>
          <a:p>
            <a:r>
              <a:rPr lang="da-DK" sz="1400" dirty="0">
                <a:solidFill>
                  <a:srgbClr val="FF0000"/>
                </a:solidFill>
              </a:rPr>
              <a:t>Mellem lydighedsøvelserne skal hunden føres som i fri ved fod eller i line.</a:t>
            </a:r>
            <a:endParaRPr lang="da-DK" sz="1400" b="1" dirty="0">
              <a:solidFill>
                <a:srgbClr val="FF0000"/>
              </a:solidFill>
            </a:endParaRPr>
          </a:p>
          <a:p>
            <a:endParaRPr lang="da-DK" sz="1400" b="1" dirty="0"/>
          </a:p>
          <a:p>
            <a:r>
              <a:rPr lang="da-DK" sz="1400" dirty="0"/>
              <a:t>Der må ikke anvendes halsbånd, sele eller lignende som er monteret omkring hundens ben/bringe, snude, bag ørerne eller på anden vis er beregnet til at påvirke hunden andre steder end på halsen –herunder ”malleslips”.</a:t>
            </a:r>
          </a:p>
          <a:p>
            <a:r>
              <a:rPr lang="da-DK" sz="1400" dirty="0"/>
              <a:t>Der må ikke anvendes karabinhage med hurtigudløsning.</a:t>
            </a:r>
          </a:p>
          <a:p>
            <a:r>
              <a:rPr lang="da-DK" sz="1400" dirty="0"/>
              <a:t>Linen må ikke lægges omkring halsbåndet så hunden kan ”løsnes” ved at slippe linen i den ene ende.</a:t>
            </a:r>
            <a:endParaRPr lang="da-DK" sz="1400" b="1" dirty="0"/>
          </a:p>
          <a:p>
            <a:endParaRPr lang="da-DK" sz="1400" b="1" dirty="0"/>
          </a:p>
          <a:p>
            <a:r>
              <a:rPr lang="da-DK" sz="1400" b="1" dirty="0"/>
              <a:t>Såfremt dommerne bliver opmærksom på forhold der strider imod ovenstående skal det påtales og rettes før øvelsen kan fortsætte. I særlige tilfælde kan det medføre sanktioner.</a:t>
            </a:r>
          </a:p>
          <a:p>
            <a:endParaRPr lang="da-DK" sz="1400" dirty="0"/>
          </a:p>
          <a:p>
            <a:r>
              <a:rPr lang="da-DK" sz="1400" dirty="0"/>
              <a:t>Dommer- og Programudvalget kan efter ansøgning give dispensation begrundet i handicap.</a:t>
            </a:r>
          </a:p>
        </p:txBody>
      </p:sp>
      <p:sp>
        <p:nvSpPr>
          <p:cNvPr id="4" name="Tekstfelt 3">
            <a:extLst>
              <a:ext uri="{FF2B5EF4-FFF2-40B4-BE49-F238E27FC236}">
                <a16:creationId xmlns:a16="http://schemas.microsoft.com/office/drawing/2014/main" id="{5F450333-8A96-2355-E2A7-9F5C85EDA653}"/>
              </a:ext>
            </a:extLst>
          </p:cNvPr>
          <p:cNvSpPr txBox="1"/>
          <p:nvPr/>
        </p:nvSpPr>
        <p:spPr>
          <a:xfrm>
            <a:off x="2987824" y="272554"/>
            <a:ext cx="2160240" cy="400110"/>
          </a:xfrm>
          <a:prstGeom prst="rect">
            <a:avLst/>
          </a:prstGeom>
          <a:noFill/>
        </p:spPr>
        <p:txBody>
          <a:bodyPr wrap="square" rtlCol="0">
            <a:spAutoFit/>
          </a:bodyPr>
          <a:lstStyle/>
          <a:p>
            <a:r>
              <a:rPr lang="da-DK" sz="2000" b="1">
                <a:solidFill>
                  <a:srgbClr val="FF0000"/>
                </a:solidFill>
              </a:rPr>
              <a:t>Halsbånd m.v.</a:t>
            </a:r>
          </a:p>
        </p:txBody>
      </p:sp>
    </p:spTree>
    <p:extLst>
      <p:ext uri="{BB962C8B-B14F-4D97-AF65-F5344CB8AC3E}">
        <p14:creationId xmlns:p14="http://schemas.microsoft.com/office/powerpoint/2010/main" val="21501025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fade">
                                      <p:cBhvr>
                                        <p:cTn id="36" dur="500"/>
                                        <p:tgtEl>
                                          <p:spTgt spid="3">
                                            <p:txEl>
                                              <p:pRg st="10" end="1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Effect transition="in" filter="fade">
                                      <p:cBhvr>
                                        <p:cTn id="41" dur="500"/>
                                        <p:tgtEl>
                                          <p:spTgt spid="3">
                                            <p:txEl>
                                              <p:pRg st="11" end="1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3">
                                            <p:txEl>
                                              <p:pRg st="12" end="12"/>
                                            </p:txEl>
                                          </p:spTgt>
                                        </p:tgtEl>
                                        <p:attrNameLst>
                                          <p:attrName>style.visibility</p:attrName>
                                        </p:attrNameLst>
                                      </p:cBhvr>
                                      <p:to>
                                        <p:strVal val="visible"/>
                                      </p:to>
                                    </p:set>
                                    <p:animEffect transition="in" filter="fade">
                                      <p:cBhvr>
                                        <p:cTn id="46" dur="500"/>
                                        <p:tgtEl>
                                          <p:spTgt spid="3">
                                            <p:txEl>
                                              <p:pRg st="12" end="1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animEffect transition="in" filter="fade">
                                      <p:cBhvr>
                                        <p:cTn id="51" dur="500"/>
                                        <p:tgtEl>
                                          <p:spTgt spid="3">
                                            <p:txEl>
                                              <p:pRg st="14" end="14"/>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3">
                                            <p:txEl>
                                              <p:pRg st="16" end="16"/>
                                            </p:txEl>
                                          </p:spTgt>
                                        </p:tgtEl>
                                        <p:attrNameLst>
                                          <p:attrName>style.visibility</p:attrName>
                                        </p:attrNameLst>
                                      </p:cBhvr>
                                      <p:to>
                                        <p:strVal val="visible"/>
                                      </p:to>
                                    </p:set>
                                    <p:animEffect transition="in" filter="fade">
                                      <p:cBhvr>
                                        <p:cTn id="56"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20CFC-0618-DCF9-8DB3-25095B5F3055}"/>
            </a:ext>
          </a:extLst>
        </p:cNvPr>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CA559B54-2E7B-691A-4601-391D24338D60}"/>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440FA57E-27FA-C56F-2065-404F6E9E21BE}"/>
              </a:ext>
            </a:extLst>
          </p:cNvPr>
          <p:cNvSpPr txBox="1"/>
          <p:nvPr/>
        </p:nvSpPr>
        <p:spPr>
          <a:xfrm>
            <a:off x="359532" y="1052294"/>
            <a:ext cx="8424936" cy="4924425"/>
          </a:xfrm>
          <a:prstGeom prst="rect">
            <a:avLst/>
          </a:prstGeom>
          <a:noFill/>
        </p:spPr>
        <p:txBody>
          <a:bodyPr wrap="square" lIns="91440" tIns="45720" rIns="91440" bIns="45720" rtlCol="0" anchor="t">
            <a:spAutoFit/>
          </a:bodyPr>
          <a:lstStyle/>
          <a:p>
            <a:endParaRPr lang="da-DK" sz="1400" dirty="0"/>
          </a:p>
          <a:p>
            <a:r>
              <a:rPr lang="da-DK" sz="1600" dirty="0"/>
              <a:t>Hvis en dommer bemærker at en hund har tydelige smerter under øvelsens gennemførelse, bør øvelsen midlertidigt standses og hundeføreren gøres opmærksom på dette. Oftest vil det medføre at HUF selv trækker hunden fra konkurrencen.</a:t>
            </a:r>
          </a:p>
          <a:p>
            <a:endParaRPr lang="da-DK" sz="1600" dirty="0"/>
          </a:p>
          <a:p>
            <a:r>
              <a:rPr lang="da-DK" sz="1600" dirty="0"/>
              <a:t>Hvis ”</a:t>
            </a:r>
            <a:r>
              <a:rPr lang="da-DK" sz="1600" dirty="0">
                <a:solidFill>
                  <a:srgbClr val="FF0000"/>
                </a:solidFill>
              </a:rPr>
              <a:t>hundens smerter overstiger dens glæde</a:t>
            </a:r>
            <a:r>
              <a:rPr lang="da-DK" sz="1600" dirty="0"/>
              <a:t>” ved øvelsen, kan det være en overtrædelse af dyreværnsloven  (hunden må ikke udsættes for unødig lidelse, smerte m.v.) og dommeren kan afbryde øvelsen med henvisning til dette.</a:t>
            </a:r>
          </a:p>
          <a:p>
            <a:endParaRPr lang="da-DK" sz="1600" dirty="0"/>
          </a:p>
          <a:p>
            <a:r>
              <a:rPr lang="da-DK" sz="1600" dirty="0">
                <a:latin typeface="Arial"/>
                <a:cs typeface="Arial"/>
              </a:rPr>
              <a:t>Dommerne bør indbringe beslutningen for overdommeren.</a:t>
            </a:r>
          </a:p>
          <a:p>
            <a:endParaRPr lang="da-DK" sz="1600" dirty="0"/>
          </a:p>
          <a:p>
            <a:r>
              <a:rPr lang="da-DK" sz="1600" dirty="0"/>
              <a:t>Uagtet overdommerens beslutning er det den enkelte dommer der vurderer om man vil fortsætte med bedømmelse af øvelsen.</a:t>
            </a:r>
          </a:p>
          <a:p>
            <a:endParaRPr lang="da-DK" sz="1600" dirty="0"/>
          </a:p>
          <a:p>
            <a:r>
              <a:rPr lang="da-DK" sz="1600" dirty="0"/>
              <a:t>Det bør inddrages i beslutningen hvilken fysisk belastning hunden udsættes for i den nævnte øvelse og om øvelsen/konkurrencedagen egentlig er ved at være afsluttet, således at det ikke bliver en </a:t>
            </a:r>
            <a:r>
              <a:rPr lang="da-DK" sz="1600" dirty="0" err="1"/>
              <a:t>princip-beslutning</a:t>
            </a:r>
            <a:r>
              <a:rPr lang="da-DK" sz="1600" dirty="0"/>
              <a:t>, men i stedet en konkret beslutning ud fra det man har iagttaget.</a:t>
            </a:r>
          </a:p>
          <a:p>
            <a:endParaRPr lang="da-DK" sz="1400" dirty="0"/>
          </a:p>
          <a:p>
            <a:endParaRPr lang="da-DK" sz="1400" dirty="0"/>
          </a:p>
        </p:txBody>
      </p:sp>
      <p:sp>
        <p:nvSpPr>
          <p:cNvPr id="4" name="Tekstfelt 3">
            <a:extLst>
              <a:ext uri="{FF2B5EF4-FFF2-40B4-BE49-F238E27FC236}">
                <a16:creationId xmlns:a16="http://schemas.microsoft.com/office/drawing/2014/main" id="{E99037B2-2FB2-7AD5-E724-402D36F51C05}"/>
              </a:ext>
            </a:extLst>
          </p:cNvPr>
          <p:cNvSpPr txBox="1"/>
          <p:nvPr/>
        </p:nvSpPr>
        <p:spPr>
          <a:xfrm>
            <a:off x="1475656" y="272553"/>
            <a:ext cx="6192688" cy="400110"/>
          </a:xfrm>
          <a:prstGeom prst="rect">
            <a:avLst/>
          </a:prstGeom>
          <a:noFill/>
        </p:spPr>
        <p:txBody>
          <a:bodyPr wrap="square" rtlCol="0">
            <a:spAutoFit/>
          </a:bodyPr>
          <a:lstStyle/>
          <a:p>
            <a:r>
              <a:rPr lang="da-DK" sz="2000" b="1">
                <a:solidFill>
                  <a:srgbClr val="FF0000"/>
                </a:solidFill>
              </a:rPr>
              <a:t>Hund har smerter under øvelsens udførelse</a:t>
            </a:r>
          </a:p>
        </p:txBody>
      </p:sp>
    </p:spTree>
    <p:extLst>
      <p:ext uri="{BB962C8B-B14F-4D97-AF65-F5344CB8AC3E}">
        <p14:creationId xmlns:p14="http://schemas.microsoft.com/office/powerpoint/2010/main" val="27977532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51AFA-294E-EC8D-E802-767EDFC19EF4}"/>
            </a:ext>
          </a:extLst>
        </p:cNvPr>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890E73FB-804A-8251-0411-9A831F61C2B5}"/>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C1AC76DC-DC1D-1584-EF3A-6A848D3B5D4E}"/>
              </a:ext>
            </a:extLst>
          </p:cNvPr>
          <p:cNvSpPr txBox="1"/>
          <p:nvPr/>
        </p:nvSpPr>
        <p:spPr>
          <a:xfrm>
            <a:off x="1403648" y="548680"/>
            <a:ext cx="7272808" cy="400110"/>
          </a:xfrm>
          <a:prstGeom prst="rect">
            <a:avLst/>
          </a:prstGeom>
          <a:noFill/>
        </p:spPr>
        <p:txBody>
          <a:bodyPr wrap="square" rtlCol="0">
            <a:spAutoFit/>
          </a:bodyPr>
          <a:lstStyle/>
          <a:p>
            <a:r>
              <a:rPr lang="da-DK" sz="2000" b="1">
                <a:solidFill>
                  <a:srgbClr val="FF0000"/>
                </a:solidFill>
              </a:rPr>
              <a:t>Tilpasning af sværhedsgrad øv. 9 – </a:t>
            </a:r>
            <a:r>
              <a:rPr lang="da-DK" sz="1600" b="1">
                <a:solidFill>
                  <a:srgbClr val="FF0000"/>
                </a:solidFill>
              </a:rPr>
              <a:t>se hjemmesiden</a:t>
            </a:r>
          </a:p>
        </p:txBody>
      </p:sp>
      <p:sp>
        <p:nvSpPr>
          <p:cNvPr id="4" name="Tekstfelt 3">
            <a:extLst>
              <a:ext uri="{FF2B5EF4-FFF2-40B4-BE49-F238E27FC236}">
                <a16:creationId xmlns:a16="http://schemas.microsoft.com/office/drawing/2014/main" id="{E9C64C18-5FE6-7C98-1789-6A9E34DE1E5D}"/>
              </a:ext>
            </a:extLst>
          </p:cNvPr>
          <p:cNvSpPr txBox="1"/>
          <p:nvPr/>
        </p:nvSpPr>
        <p:spPr>
          <a:xfrm>
            <a:off x="755576" y="1363990"/>
            <a:ext cx="7920880" cy="4801314"/>
          </a:xfrm>
          <a:prstGeom prst="rect">
            <a:avLst/>
          </a:prstGeom>
          <a:noFill/>
        </p:spPr>
        <p:txBody>
          <a:bodyPr wrap="square" rtlCol="0">
            <a:spAutoFit/>
          </a:bodyPr>
          <a:lstStyle/>
          <a:p>
            <a:r>
              <a:rPr lang="da-DK" b="1" dirty="0"/>
              <a:t>I </a:t>
            </a:r>
            <a:r>
              <a:rPr lang="da-DK" b="1" dirty="0" err="1"/>
              <a:t>Unghundeklassen</a:t>
            </a:r>
            <a:r>
              <a:rPr lang="da-DK" dirty="0"/>
              <a:t> skal der være </a:t>
            </a:r>
            <a:r>
              <a:rPr lang="da-DK" dirty="0">
                <a:solidFill>
                  <a:srgbClr val="FF0000"/>
                </a:solidFill>
              </a:rPr>
              <a:t>1 figurant og 1 stor genstand </a:t>
            </a:r>
            <a:r>
              <a:rPr lang="da-DK" dirty="0"/>
              <a:t>(f.eks. frakke, kuffert eller stor dukke). </a:t>
            </a:r>
            <a:r>
              <a:rPr lang="da-DK" dirty="0">
                <a:solidFill>
                  <a:srgbClr val="FF0000"/>
                </a:solidFill>
              </a:rPr>
              <a:t>Begge skal være skjult og figuranten må ikke være i bevægelse.</a:t>
            </a:r>
            <a:r>
              <a:rPr lang="da-DK" dirty="0"/>
              <a:t> Figuranten kan være stående, siddende, liggende og ansigtet kan f.eks. være skjult så denne kigger ind mod skjulet i stedet for som normalt mod hunden (skal dog kunne orientere sig om hundens færden).</a:t>
            </a:r>
          </a:p>
          <a:p>
            <a:endParaRPr lang="da-DK" dirty="0"/>
          </a:p>
          <a:p>
            <a:r>
              <a:rPr lang="da-DK" dirty="0"/>
              <a:t>I </a:t>
            </a:r>
            <a:r>
              <a:rPr lang="da-DK" b="1" dirty="0"/>
              <a:t>Patruljeklassen</a:t>
            </a:r>
            <a:r>
              <a:rPr lang="da-DK" dirty="0"/>
              <a:t> er anført at der skal være </a:t>
            </a:r>
            <a:r>
              <a:rPr lang="da-DK" dirty="0">
                <a:solidFill>
                  <a:srgbClr val="FF0000"/>
                </a:solidFill>
              </a:rPr>
              <a:t>i alt 3 hovedobjekter og der </a:t>
            </a:r>
            <a:r>
              <a:rPr lang="da-DK" u="sng" dirty="0">
                <a:solidFill>
                  <a:srgbClr val="FF0000"/>
                </a:solidFill>
              </a:rPr>
              <a:t>kan</a:t>
            </a:r>
            <a:r>
              <a:rPr lang="da-DK" dirty="0">
                <a:solidFill>
                  <a:srgbClr val="FF0000"/>
                </a:solidFill>
              </a:rPr>
              <a:t> være 1 eller flere figuranter og/eller store genstande</a:t>
            </a:r>
            <a:r>
              <a:rPr lang="da-DK" dirty="0"/>
              <a:t> som jakke, mappe, ølkasse. Det ligger implicit i opgaven at disse genstande ikke kan/skal graves ned. </a:t>
            </a:r>
            <a:r>
              <a:rPr lang="da-DK" dirty="0">
                <a:solidFill>
                  <a:srgbClr val="FF0000"/>
                </a:solidFill>
              </a:rPr>
              <a:t>Der kan derfor ikke forekomme nedgravede genstande</a:t>
            </a:r>
            <a:r>
              <a:rPr lang="da-DK" dirty="0"/>
              <a:t>. På patruljebanen </a:t>
            </a:r>
            <a:r>
              <a:rPr lang="da-DK" dirty="0">
                <a:solidFill>
                  <a:srgbClr val="FF0000"/>
                </a:solidFill>
              </a:rPr>
              <a:t>behøver der derfor ikke at være figuranter</a:t>
            </a:r>
            <a:r>
              <a:rPr lang="da-DK" dirty="0"/>
              <a:t>.</a:t>
            </a:r>
          </a:p>
          <a:p>
            <a:r>
              <a:rPr lang="da-DK" dirty="0">
                <a:solidFill>
                  <a:srgbClr val="FF0000"/>
                </a:solidFill>
              </a:rPr>
              <a:t>Figurant må ikke være i bevægelse, men må arbejde på stedet </a:t>
            </a:r>
            <a:r>
              <a:rPr lang="da-DK" dirty="0"/>
              <a:t>(grave med spade, skrue på en cykel/knallert og lignende). </a:t>
            </a:r>
            <a:r>
              <a:rPr lang="da-DK" dirty="0">
                <a:solidFill>
                  <a:srgbClr val="FF0000"/>
                </a:solidFill>
              </a:rPr>
              <a:t>Figuranten skal blive passiv, når denne bevogtes effektivt og dette behøver ikke at hænge sammen med påbegyndt </a:t>
            </a:r>
            <a:r>
              <a:rPr lang="da-DK" dirty="0" err="1">
                <a:solidFill>
                  <a:srgbClr val="FF0000"/>
                </a:solidFill>
              </a:rPr>
              <a:t>halsgivning</a:t>
            </a:r>
            <a:r>
              <a:rPr lang="da-DK" dirty="0">
                <a:solidFill>
                  <a:srgbClr val="FF0000"/>
                </a:solidFill>
              </a:rPr>
              <a:t>.</a:t>
            </a:r>
          </a:p>
          <a:p>
            <a:endParaRPr lang="da-DK" dirty="0"/>
          </a:p>
        </p:txBody>
      </p:sp>
    </p:spTree>
    <p:extLst>
      <p:ext uri="{BB962C8B-B14F-4D97-AF65-F5344CB8AC3E}">
        <p14:creationId xmlns:p14="http://schemas.microsoft.com/office/powerpoint/2010/main" val="13158178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F3049-6E3A-F105-3035-61C73922D703}"/>
            </a:ext>
          </a:extLst>
        </p:cNvPr>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DC16936B-1676-A0DF-EC94-38202AFE1CD6}"/>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C2F994A0-9954-93EB-D5C2-F5374CB825B6}"/>
              </a:ext>
            </a:extLst>
          </p:cNvPr>
          <p:cNvSpPr txBox="1"/>
          <p:nvPr/>
        </p:nvSpPr>
        <p:spPr>
          <a:xfrm>
            <a:off x="1547664" y="548680"/>
            <a:ext cx="7128792" cy="400110"/>
          </a:xfrm>
          <a:prstGeom prst="rect">
            <a:avLst/>
          </a:prstGeom>
          <a:noFill/>
        </p:spPr>
        <p:txBody>
          <a:bodyPr wrap="square" rtlCol="0">
            <a:spAutoFit/>
          </a:bodyPr>
          <a:lstStyle/>
          <a:p>
            <a:r>
              <a:rPr lang="da-DK" sz="2000" b="1">
                <a:solidFill>
                  <a:srgbClr val="FF0000"/>
                </a:solidFill>
              </a:rPr>
              <a:t>Tilpasning af sværhedsgrad øv. 9 – </a:t>
            </a:r>
            <a:r>
              <a:rPr lang="da-DK" sz="1600" b="1">
                <a:solidFill>
                  <a:srgbClr val="FF0000"/>
                </a:solidFill>
              </a:rPr>
              <a:t>se hjemmesiden</a:t>
            </a:r>
          </a:p>
        </p:txBody>
      </p:sp>
      <p:sp>
        <p:nvSpPr>
          <p:cNvPr id="4" name="Tekstfelt 3">
            <a:extLst>
              <a:ext uri="{FF2B5EF4-FFF2-40B4-BE49-F238E27FC236}">
                <a16:creationId xmlns:a16="http://schemas.microsoft.com/office/drawing/2014/main" id="{89D873DB-22BF-4179-C7D8-537F012FBE8D}"/>
              </a:ext>
            </a:extLst>
          </p:cNvPr>
          <p:cNvSpPr txBox="1"/>
          <p:nvPr/>
        </p:nvSpPr>
        <p:spPr>
          <a:xfrm>
            <a:off x="755576" y="1363990"/>
            <a:ext cx="7920880" cy="5078313"/>
          </a:xfrm>
          <a:prstGeom prst="rect">
            <a:avLst/>
          </a:prstGeom>
          <a:noFill/>
        </p:spPr>
        <p:txBody>
          <a:bodyPr wrap="square" rtlCol="0">
            <a:spAutoFit/>
          </a:bodyPr>
          <a:lstStyle/>
          <a:p>
            <a:r>
              <a:rPr lang="da-DK" b="1" dirty="0"/>
              <a:t>I </a:t>
            </a:r>
            <a:r>
              <a:rPr lang="da-DK" b="1" dirty="0" err="1"/>
              <a:t>Kriminalklassen</a:t>
            </a:r>
            <a:r>
              <a:rPr lang="da-DK" dirty="0"/>
              <a:t> er anført at der </a:t>
            </a:r>
            <a:r>
              <a:rPr lang="da-DK" u="sng" dirty="0">
                <a:solidFill>
                  <a:srgbClr val="FF0000"/>
                </a:solidFill>
              </a:rPr>
              <a:t>kan</a:t>
            </a:r>
            <a:r>
              <a:rPr lang="da-DK" dirty="0">
                <a:solidFill>
                  <a:srgbClr val="FF0000"/>
                </a:solidFill>
              </a:rPr>
              <a:t> forekomme 1 eller flere figuranter og der </a:t>
            </a:r>
            <a:r>
              <a:rPr lang="da-DK" u="sng" dirty="0">
                <a:solidFill>
                  <a:srgbClr val="FF0000"/>
                </a:solidFill>
              </a:rPr>
              <a:t>kan</a:t>
            </a:r>
            <a:r>
              <a:rPr lang="da-DK" dirty="0">
                <a:solidFill>
                  <a:srgbClr val="FF0000"/>
                </a:solidFill>
              </a:rPr>
              <a:t> forekomme genstande. Der skal være mindst 3 hovedobjekter.  I teorien kan der derfor forekomme kun figuranter, kun genstande eller en blanding af disse. Der er intet nævnt omkring størrelsen på genstande, men de skal stå i rimeligt forhold til genstande i øvrige klasser. </a:t>
            </a:r>
          </a:p>
          <a:p>
            <a:r>
              <a:rPr lang="da-DK" dirty="0"/>
              <a:t>Er det tilrettelagt som en rundering skal det dække ca. 75 meter x 500 meter.</a:t>
            </a:r>
          </a:p>
          <a:p>
            <a:r>
              <a:rPr lang="da-DK" dirty="0"/>
              <a:t>I denne klasse er der mulighed for at opgaven er tilrettelagt som en </a:t>
            </a:r>
            <a:r>
              <a:rPr lang="da-DK" dirty="0">
                <a:solidFill>
                  <a:srgbClr val="FF0000"/>
                </a:solidFill>
              </a:rPr>
              <a:t>eftersøgning, hvor føreren skal vise at han/hun kan disponere området. Størrelse ca. 37.500 m2.</a:t>
            </a:r>
          </a:p>
          <a:p>
            <a:r>
              <a:rPr lang="da-DK" dirty="0">
                <a:solidFill>
                  <a:srgbClr val="FF0000"/>
                </a:solidFill>
              </a:rPr>
              <a:t>Er sidste hovedgenstand på en eftersøgning fundet kan øvelsen afsluttes, hvis hundeføreren bevæger sig væk fra evt. sidegenstand.</a:t>
            </a:r>
          </a:p>
          <a:p>
            <a:r>
              <a:rPr lang="da-DK" dirty="0"/>
              <a:t>Programmet og historikken viser at det er i </a:t>
            </a:r>
            <a:r>
              <a:rPr lang="da-DK" dirty="0" err="1"/>
              <a:t>kriminalklassen</a:t>
            </a:r>
            <a:r>
              <a:rPr lang="da-DK" dirty="0"/>
              <a:t> vi </a:t>
            </a:r>
            <a:r>
              <a:rPr lang="da-DK" dirty="0">
                <a:solidFill>
                  <a:srgbClr val="FF0000"/>
                </a:solidFill>
              </a:rPr>
              <a:t>begynder at anvende tildækkede og nedgravede genstande, ligesom det også er her vi begynder at anvende højt anbragte genstande samt fritstående og bevægelige figuranter. Figuranten skal blive passiv, når denne bevogtes effektivt, så umotiveret bid ikke fremprovokeres.</a:t>
            </a:r>
          </a:p>
          <a:p>
            <a:endParaRPr lang="da-DK" dirty="0"/>
          </a:p>
        </p:txBody>
      </p:sp>
    </p:spTree>
    <p:extLst>
      <p:ext uri="{BB962C8B-B14F-4D97-AF65-F5344CB8AC3E}">
        <p14:creationId xmlns:p14="http://schemas.microsoft.com/office/powerpoint/2010/main" val="19995294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EFC66-AF91-F902-2B4C-59C7E10ABE27}"/>
            </a:ext>
          </a:extLst>
        </p:cNvPr>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2754E77D-4BFE-D3A9-3915-9742E93F3C3B}"/>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F340E044-465B-5966-6978-9919C73F6A5D}"/>
              </a:ext>
            </a:extLst>
          </p:cNvPr>
          <p:cNvSpPr txBox="1"/>
          <p:nvPr/>
        </p:nvSpPr>
        <p:spPr>
          <a:xfrm>
            <a:off x="1161436" y="315395"/>
            <a:ext cx="7056784" cy="400110"/>
          </a:xfrm>
          <a:prstGeom prst="rect">
            <a:avLst/>
          </a:prstGeom>
          <a:noFill/>
        </p:spPr>
        <p:txBody>
          <a:bodyPr wrap="square" rtlCol="0">
            <a:spAutoFit/>
          </a:bodyPr>
          <a:lstStyle/>
          <a:p>
            <a:r>
              <a:rPr lang="da-DK" sz="2000" b="1">
                <a:solidFill>
                  <a:srgbClr val="FF0000"/>
                </a:solidFill>
              </a:rPr>
              <a:t>Tilpasning af sværhedsgrad øv. 9 – </a:t>
            </a:r>
            <a:r>
              <a:rPr lang="da-DK" sz="1600" b="1">
                <a:solidFill>
                  <a:srgbClr val="FF0000"/>
                </a:solidFill>
              </a:rPr>
              <a:t>se hjemmesiden</a:t>
            </a:r>
          </a:p>
        </p:txBody>
      </p:sp>
      <p:sp>
        <p:nvSpPr>
          <p:cNvPr id="5" name="Tekstfelt 4">
            <a:extLst>
              <a:ext uri="{FF2B5EF4-FFF2-40B4-BE49-F238E27FC236}">
                <a16:creationId xmlns:a16="http://schemas.microsoft.com/office/drawing/2014/main" id="{F8FBE66E-AECD-E5ED-9F45-4FEABC8EC973}"/>
              </a:ext>
            </a:extLst>
          </p:cNvPr>
          <p:cNvSpPr txBox="1"/>
          <p:nvPr/>
        </p:nvSpPr>
        <p:spPr>
          <a:xfrm>
            <a:off x="683568" y="796764"/>
            <a:ext cx="7776864" cy="6186309"/>
          </a:xfrm>
          <a:prstGeom prst="rect">
            <a:avLst/>
          </a:prstGeom>
          <a:noFill/>
        </p:spPr>
        <p:txBody>
          <a:bodyPr wrap="square" rtlCol="0">
            <a:spAutoFit/>
          </a:bodyPr>
          <a:lstStyle/>
          <a:p>
            <a:r>
              <a:rPr lang="da-DK" b="1" dirty="0"/>
              <a:t>I Vinderklassen</a:t>
            </a:r>
            <a:r>
              <a:rPr lang="da-DK" dirty="0"/>
              <a:t> er der afsat 51 point til øvelsen som </a:t>
            </a:r>
            <a:r>
              <a:rPr lang="da-DK" dirty="0">
                <a:solidFill>
                  <a:srgbClr val="FF0000"/>
                </a:solidFill>
              </a:rPr>
              <a:t>tilrettelæggeren selv skal fordele mellem arbejdet, </a:t>
            </a:r>
            <a:r>
              <a:rPr lang="da-DK" dirty="0" err="1">
                <a:solidFill>
                  <a:srgbClr val="FF0000"/>
                </a:solidFill>
              </a:rPr>
              <a:t>halsgivning</a:t>
            </a:r>
            <a:r>
              <a:rPr lang="da-DK" dirty="0">
                <a:solidFill>
                  <a:srgbClr val="FF0000"/>
                </a:solidFill>
              </a:rPr>
              <a:t>, bevogtning og tilvejebringelse – dog ca. 12 point afsat til arbejdet.</a:t>
            </a:r>
          </a:p>
          <a:p>
            <a:r>
              <a:rPr lang="da-DK" dirty="0"/>
              <a:t>Er det tilrettelagt som en rundering skal det dække ca. 75 meter x 600 meter.</a:t>
            </a:r>
          </a:p>
          <a:p>
            <a:r>
              <a:rPr lang="da-DK" dirty="0"/>
              <a:t>I denne klasse er der mulighed for at opgaven er tilrettelagt som en </a:t>
            </a:r>
            <a:r>
              <a:rPr lang="da-DK" dirty="0">
                <a:solidFill>
                  <a:srgbClr val="FF0000"/>
                </a:solidFill>
              </a:rPr>
              <a:t>eftersøgning, hvor føreren skal vise at han/hun kan disponere området. Størrelse ca. 45.000 m2.</a:t>
            </a:r>
          </a:p>
          <a:p>
            <a:r>
              <a:rPr lang="da-DK" dirty="0">
                <a:solidFill>
                  <a:srgbClr val="FF0000"/>
                </a:solidFill>
              </a:rPr>
              <a:t>Er sidste hovedgenstand på en eftersøgning fundet kan øvelsen afsluttes, hvis hundeføreren bevæger sig væk fra evt. sidegenstand.</a:t>
            </a:r>
          </a:p>
          <a:p>
            <a:r>
              <a:rPr lang="da-DK" dirty="0">
                <a:solidFill>
                  <a:srgbClr val="FF0000"/>
                </a:solidFill>
              </a:rPr>
              <a:t>Stort set alt (praktisk og realistisk) er tilladt, hvilket giver mulighed for at området kan variere fra skov over åbent område, vandkant, bygninger(ransagning), spor med videre.</a:t>
            </a:r>
          </a:p>
          <a:p>
            <a:r>
              <a:rPr lang="da-DK" dirty="0">
                <a:solidFill>
                  <a:srgbClr val="FF0000"/>
                </a:solidFill>
              </a:rPr>
              <a:t>Figuranter kan være skjult, bevægelige, sætte sig til modværge og/eller på flugt iført diskret beskyttelse (p.t. overvejelser om ændring til SYNLIG beskyttelse ved Repræsentantskabsmødet 2026). Figuranten skal forholde sig passivt, når bevogtningen er effektiv, så umotiveret bid ikke fremprovokeres.</a:t>
            </a:r>
          </a:p>
          <a:p>
            <a:r>
              <a:rPr lang="da-DK" dirty="0">
                <a:solidFill>
                  <a:srgbClr val="FF0000"/>
                </a:solidFill>
              </a:rPr>
              <a:t>Genstande kan være anbragt skjult, åbne, højt, tildækkede og nedgravede og være af en form som vi ikke ser i de øvrige klasser – f.eks. reb udspændt mellem en gruppe træer, taskeindhold spredt ud og lignende.</a:t>
            </a:r>
          </a:p>
          <a:p>
            <a:endParaRPr lang="da-DK" dirty="0"/>
          </a:p>
        </p:txBody>
      </p:sp>
    </p:spTree>
    <p:extLst>
      <p:ext uri="{BB962C8B-B14F-4D97-AF65-F5344CB8AC3E}">
        <p14:creationId xmlns:p14="http://schemas.microsoft.com/office/powerpoint/2010/main" val="31840173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C4317-C67C-C0E6-0CF8-62E0014A34B0}"/>
            </a:ext>
          </a:extLst>
        </p:cNvPr>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F7738DB5-8E03-EF86-A7EE-629A0C8D1B8B}"/>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D2DF06E0-1D1E-5AED-0E99-7C07ADF2C019}"/>
              </a:ext>
            </a:extLst>
          </p:cNvPr>
          <p:cNvSpPr txBox="1"/>
          <p:nvPr/>
        </p:nvSpPr>
        <p:spPr>
          <a:xfrm>
            <a:off x="1458887" y="188394"/>
            <a:ext cx="7128792" cy="400110"/>
          </a:xfrm>
          <a:prstGeom prst="rect">
            <a:avLst/>
          </a:prstGeom>
          <a:noFill/>
        </p:spPr>
        <p:txBody>
          <a:bodyPr wrap="square" rtlCol="0">
            <a:spAutoFit/>
          </a:bodyPr>
          <a:lstStyle/>
          <a:p>
            <a:r>
              <a:rPr lang="da-DK" sz="2000" b="1">
                <a:solidFill>
                  <a:srgbClr val="FF0000"/>
                </a:solidFill>
              </a:rPr>
              <a:t>Tilpasning af sværhedsgrad øv. 9 – </a:t>
            </a:r>
            <a:r>
              <a:rPr lang="da-DK" sz="1600" b="1">
                <a:solidFill>
                  <a:srgbClr val="FF0000"/>
                </a:solidFill>
              </a:rPr>
              <a:t>se hjemmesiden</a:t>
            </a:r>
          </a:p>
        </p:txBody>
      </p:sp>
      <p:sp>
        <p:nvSpPr>
          <p:cNvPr id="5" name="Tekstfelt 4">
            <a:extLst>
              <a:ext uri="{FF2B5EF4-FFF2-40B4-BE49-F238E27FC236}">
                <a16:creationId xmlns:a16="http://schemas.microsoft.com/office/drawing/2014/main" id="{391379C6-9A56-5F49-A567-051CEB1DB312}"/>
              </a:ext>
            </a:extLst>
          </p:cNvPr>
          <p:cNvSpPr txBox="1"/>
          <p:nvPr/>
        </p:nvSpPr>
        <p:spPr>
          <a:xfrm>
            <a:off x="189871" y="775555"/>
            <a:ext cx="8753406" cy="5953698"/>
          </a:xfrm>
          <a:prstGeom prst="rect">
            <a:avLst/>
          </a:prstGeom>
          <a:noFill/>
        </p:spPr>
        <p:txBody>
          <a:bodyPr wrap="square" lIns="91440" tIns="45720" rIns="91440" bIns="45720" rtlCol="0" anchor="t">
            <a:spAutoFit/>
          </a:bodyPr>
          <a:lstStyle/>
          <a:p>
            <a:r>
              <a:rPr lang="da-DK" b="1" dirty="0">
                <a:solidFill>
                  <a:srgbClr val="FF0000"/>
                </a:solidFill>
              </a:rPr>
              <a:t>Nedgravede genstande</a:t>
            </a:r>
            <a:r>
              <a:rPr lang="da-DK" dirty="0">
                <a:solidFill>
                  <a:srgbClr val="FF0000"/>
                </a:solidFill>
              </a:rPr>
              <a:t> vil normalt være i ca. 1 spadestiks dybde og med delvist løsnet jord/skovbund ovenpå så det ligner det omgivende areal så meget som muligt – nogenlunde som angivet i figurantvejledningen under nedgravede genstande på gerningssted og spor:</a:t>
            </a:r>
          </a:p>
          <a:p>
            <a:r>
              <a:rPr lang="da-DK" i="1" dirty="0"/>
              <a:t>”Der skal frigaves på 3-4 sider afhængig af jordens porøsitet, hvorefter genstanden lægges i ca. 10 cm dybde.</a:t>
            </a:r>
            <a:endParaRPr lang="da-DK" dirty="0"/>
          </a:p>
          <a:p>
            <a:r>
              <a:rPr lang="da-DK" i="1" dirty="0"/>
              <a:t>Evt. "tørv" placeres med afgrøden opad og skal tilstræbes at være i samme højde og udseende som omkringliggende overflade.</a:t>
            </a:r>
            <a:endParaRPr lang="da-DK" dirty="0"/>
          </a:p>
          <a:p>
            <a:r>
              <a:rPr lang="da-DK" i="1" dirty="0"/>
              <a:t>Det kan være nødvendigt at slå tørven ned eller sætte et kryds i den med spaden for at få den ned i niveau så stedet er mindst synligt.</a:t>
            </a:r>
            <a:endParaRPr lang="da-DK" dirty="0"/>
          </a:p>
          <a:p>
            <a:r>
              <a:rPr lang="da-DK" i="1" dirty="0"/>
              <a:t>Der må aldrig klappes (håndfærd) eller trampes på stedet.”</a:t>
            </a:r>
            <a:endParaRPr lang="da-DK" dirty="0"/>
          </a:p>
          <a:p>
            <a:r>
              <a:rPr lang="da-DK" i="1" dirty="0">
                <a:latin typeface="Arial"/>
                <a:cs typeface="Arial"/>
              </a:rPr>
              <a:t> </a:t>
            </a:r>
            <a:r>
              <a:rPr lang="da-DK" dirty="0">
                <a:latin typeface="Arial"/>
                <a:cs typeface="Arial"/>
              </a:rPr>
              <a:t>Under en konkurrence skal en nedgravet genstand, der ikke jævnligt bliver fundet, på ny nedgraves som beskrevet ovenfor, for at sikre samme færtintensitet for alle hunde.</a:t>
            </a:r>
          </a:p>
          <a:p>
            <a:r>
              <a:rPr lang="da-DK" dirty="0">
                <a:solidFill>
                  <a:srgbClr val="FF0000"/>
                </a:solidFill>
              </a:rPr>
              <a:t>Under bedømmelsen af hundens behandling af nedgravede genstande er det en bevogtningsfejl, hvis hunden skraber (fradrag fra ingenting til få tiendedele), graver, graver op, flytter på genstanden og fradraget skal ske på baggrund af det afsatte antal point til bevogtningen på objektet, under hensyntagen til at det normalt skal være billigere at finde et objekt med bevogtningsfejl end at gå fra objektet.</a:t>
            </a:r>
          </a:p>
          <a:p>
            <a:r>
              <a:rPr lang="da-DK" dirty="0">
                <a:solidFill>
                  <a:srgbClr val="FF0000"/>
                </a:solidFill>
              </a:rPr>
              <a:t>Flytter hunden objektet så langt væk at findestedet ikke kan lokaliseres opnås kun point for tilvejebringelsen. </a:t>
            </a:r>
          </a:p>
        </p:txBody>
      </p:sp>
    </p:spTree>
    <p:extLst>
      <p:ext uri="{BB962C8B-B14F-4D97-AF65-F5344CB8AC3E}">
        <p14:creationId xmlns:p14="http://schemas.microsoft.com/office/powerpoint/2010/main" val="11792467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C80C5-2F8C-937F-0069-9C0A110A5A78}"/>
            </a:ext>
          </a:extLst>
        </p:cNvPr>
        <p:cNvGrpSpPr/>
        <p:nvPr/>
      </p:nvGrpSpPr>
      <p:grpSpPr>
        <a:xfrm>
          <a:off x="0" y="0"/>
          <a:ext cx="0" cy="0"/>
          <a:chOff x="0" y="0"/>
          <a:chExt cx="0" cy="0"/>
        </a:xfrm>
      </p:grpSpPr>
      <p:sp>
        <p:nvSpPr>
          <p:cNvPr id="2" name="Pladsholder til sidefod 1">
            <a:extLst>
              <a:ext uri="{FF2B5EF4-FFF2-40B4-BE49-F238E27FC236}">
                <a16:creationId xmlns:a16="http://schemas.microsoft.com/office/drawing/2014/main" id="{2BF39E57-FD35-D271-D37D-36E740326471}"/>
              </a:ext>
            </a:extLst>
          </p:cNvPr>
          <p:cNvSpPr>
            <a:spLocks noGrp="1"/>
          </p:cNvSpPr>
          <p:nvPr>
            <p:ph type="ftr" sz="quarter" idx="11"/>
          </p:nvPr>
        </p:nvSpPr>
        <p:spPr/>
        <p:txBody>
          <a:bodyPr/>
          <a:lstStyle/>
          <a:p>
            <a:pPr>
              <a:defRPr/>
            </a:pPr>
            <a:r>
              <a:rPr lang="da-DK"/>
              <a:t>PROGRAMKENDSKAB og DOMMERVEDLIGEHOLDELSE 2026</a:t>
            </a:r>
          </a:p>
        </p:txBody>
      </p:sp>
      <p:sp>
        <p:nvSpPr>
          <p:cNvPr id="3" name="Tekstfelt 2">
            <a:extLst>
              <a:ext uri="{FF2B5EF4-FFF2-40B4-BE49-F238E27FC236}">
                <a16:creationId xmlns:a16="http://schemas.microsoft.com/office/drawing/2014/main" id="{93416EC2-AD1A-A67D-9DB6-67CABB0753B4}"/>
              </a:ext>
            </a:extLst>
          </p:cNvPr>
          <p:cNvSpPr txBox="1"/>
          <p:nvPr/>
        </p:nvSpPr>
        <p:spPr>
          <a:xfrm>
            <a:off x="1547664" y="665118"/>
            <a:ext cx="6912768" cy="400110"/>
          </a:xfrm>
          <a:prstGeom prst="rect">
            <a:avLst/>
          </a:prstGeom>
          <a:noFill/>
        </p:spPr>
        <p:txBody>
          <a:bodyPr wrap="square" rtlCol="0">
            <a:spAutoFit/>
          </a:bodyPr>
          <a:lstStyle/>
          <a:p>
            <a:r>
              <a:rPr lang="da-DK" sz="2000" b="1">
                <a:solidFill>
                  <a:srgbClr val="FF0000"/>
                </a:solidFill>
              </a:rPr>
              <a:t>Tilpasning af sværhedsgrad øv. 9 – </a:t>
            </a:r>
            <a:r>
              <a:rPr lang="da-DK" sz="1600" b="1">
                <a:solidFill>
                  <a:srgbClr val="FF0000"/>
                </a:solidFill>
              </a:rPr>
              <a:t>se hjemmesiden</a:t>
            </a:r>
          </a:p>
        </p:txBody>
      </p:sp>
      <p:sp>
        <p:nvSpPr>
          <p:cNvPr id="5" name="Tekstfelt 4">
            <a:extLst>
              <a:ext uri="{FF2B5EF4-FFF2-40B4-BE49-F238E27FC236}">
                <a16:creationId xmlns:a16="http://schemas.microsoft.com/office/drawing/2014/main" id="{63B71DDE-27AC-F52F-9D97-CC1EA70A1841}"/>
              </a:ext>
            </a:extLst>
          </p:cNvPr>
          <p:cNvSpPr txBox="1"/>
          <p:nvPr/>
        </p:nvSpPr>
        <p:spPr>
          <a:xfrm>
            <a:off x="683568" y="1556792"/>
            <a:ext cx="7776864" cy="3416320"/>
          </a:xfrm>
          <a:prstGeom prst="rect">
            <a:avLst/>
          </a:prstGeom>
          <a:noFill/>
        </p:spPr>
        <p:txBody>
          <a:bodyPr wrap="square" rtlCol="0">
            <a:spAutoFit/>
          </a:bodyPr>
          <a:lstStyle/>
          <a:p>
            <a:r>
              <a:rPr lang="da-DK" b="1" dirty="0">
                <a:solidFill>
                  <a:srgbClr val="FF0000"/>
                </a:solidFill>
              </a:rPr>
              <a:t>Arbejdende/bevægelige figuranter</a:t>
            </a:r>
            <a:r>
              <a:rPr lang="da-DK" dirty="0">
                <a:solidFill>
                  <a:srgbClr val="FF0000"/>
                </a:solidFill>
              </a:rPr>
              <a:t> skal være særdeles rutinerede, så der er en god fornemmelse for hvornår bevogtningen er effektiv.</a:t>
            </a:r>
          </a:p>
          <a:p>
            <a:endParaRPr lang="da-DK" dirty="0">
              <a:solidFill>
                <a:srgbClr val="FF0000"/>
              </a:solidFill>
            </a:endParaRPr>
          </a:p>
          <a:p>
            <a:r>
              <a:rPr lang="da-DK" dirty="0" err="1">
                <a:solidFill>
                  <a:srgbClr val="FF0000"/>
                </a:solidFill>
              </a:rPr>
              <a:t>Halsgivning</a:t>
            </a:r>
            <a:r>
              <a:rPr lang="da-DK" dirty="0">
                <a:solidFill>
                  <a:srgbClr val="FF0000"/>
                </a:solidFill>
              </a:rPr>
              <a:t> har nødvendigvis ikke noget med effektiv bevogtning at gøre.</a:t>
            </a:r>
          </a:p>
          <a:p>
            <a:endParaRPr lang="da-DK" dirty="0"/>
          </a:p>
          <a:p>
            <a:r>
              <a:rPr lang="da-DK" dirty="0"/>
              <a:t>Det er vigtigt at </a:t>
            </a:r>
            <a:r>
              <a:rPr lang="da-DK" dirty="0">
                <a:solidFill>
                  <a:srgbClr val="FF0000"/>
                </a:solidFill>
              </a:rPr>
              <a:t>det ikke er figuranten der provokerer hunden til et umotiveret bid</a:t>
            </a:r>
            <a:r>
              <a:rPr lang="da-DK" dirty="0"/>
              <a:t>, ved at tolke hundens bevogtning forkert.</a:t>
            </a:r>
          </a:p>
          <a:p>
            <a:endParaRPr lang="da-DK" dirty="0"/>
          </a:p>
          <a:p>
            <a:r>
              <a:rPr lang="da-DK" dirty="0"/>
              <a:t>Samlet set skal runderings-/eftersøgningsopgaven afspejle </a:t>
            </a:r>
            <a:r>
              <a:rPr lang="da-DK" dirty="0">
                <a:solidFill>
                  <a:srgbClr val="FF0000"/>
                </a:solidFill>
              </a:rPr>
              <a:t>praktisk hundearbejde, sværhedsgraden skal afpasses i forhold til øvrige klasser, kunne vurderes ud fra en praktisk tilgang til opgaven og således at den bedste hund på dagen opnår flest point.</a:t>
            </a:r>
          </a:p>
        </p:txBody>
      </p:sp>
    </p:spTree>
    <p:extLst>
      <p:ext uri="{BB962C8B-B14F-4D97-AF65-F5344CB8AC3E}">
        <p14:creationId xmlns:p14="http://schemas.microsoft.com/office/powerpoint/2010/main" val="25032319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2256</Words>
  <Application>Microsoft Office PowerPoint</Application>
  <PresentationFormat>Skærmshow (4:3)</PresentationFormat>
  <Paragraphs>139</Paragraphs>
  <Slides>12</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12</vt:i4>
      </vt:variant>
    </vt:vector>
  </HeadingPairs>
  <TitlesOfParts>
    <vt:vector size="16" baseType="lpstr">
      <vt:lpstr>Arial</vt:lpstr>
      <vt:lpstr>Calibri</vt:lpstr>
      <vt:lpstr>Times New Roman</vt:lpstr>
      <vt:lpstr>Kontortema</vt:lpstr>
      <vt:lpstr>PROGRAMKENDSKAB OG DOMMERVEDLIGEHOLDELSE 2026 Velkomst og dagens program</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DOMMERVEDLIGEHOLDELSESKURSUS</dc:title>
  <dc:creator>Carsten</dc:creator>
  <cp:lastModifiedBy>Axel Ahm</cp:lastModifiedBy>
  <cp:revision>16</cp:revision>
  <dcterms:created xsi:type="dcterms:W3CDTF">2012-01-22T10:17:17Z</dcterms:created>
  <dcterms:modified xsi:type="dcterms:W3CDTF">2026-02-09T09:05:40Z</dcterms:modified>
</cp:coreProperties>
</file>